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6"/>
  </p:notesMasterIdLst>
  <p:handoutMasterIdLst>
    <p:handoutMasterId r:id="rId17"/>
  </p:handoutMasterIdLst>
  <p:sldIdLst>
    <p:sldId id="329" r:id="rId2"/>
    <p:sldId id="331" r:id="rId3"/>
    <p:sldId id="332" r:id="rId4"/>
    <p:sldId id="333" r:id="rId5"/>
    <p:sldId id="335" r:id="rId6"/>
    <p:sldId id="336" r:id="rId7"/>
    <p:sldId id="337" r:id="rId8"/>
    <p:sldId id="338" r:id="rId9"/>
    <p:sldId id="339" r:id="rId10"/>
    <p:sldId id="340" r:id="rId11"/>
    <p:sldId id="341" r:id="rId12"/>
    <p:sldId id="342" r:id="rId13"/>
    <p:sldId id="343" r:id="rId14"/>
    <p:sldId id="330" r:id="rId15"/>
  </p:sldIdLst>
  <p:sldSz cx="9144000" cy="6858000" type="screen4x3"/>
  <p:notesSz cx="7010400" cy="92964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0000"/>
    <a:srgbClr val="800000"/>
    <a:srgbClr val="920000"/>
    <a:srgbClr val="820000"/>
    <a:srgbClr val="FF9900"/>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3" autoAdjust="0"/>
    <p:restoredTop sz="86449" autoAdjust="0"/>
  </p:normalViewPr>
  <p:slideViewPr>
    <p:cSldViewPr>
      <p:cViewPr varScale="1">
        <p:scale>
          <a:sx n="97" d="100"/>
          <a:sy n="97" d="100"/>
        </p:scale>
        <p:origin x="906" y="90"/>
      </p:cViewPr>
      <p:guideLst>
        <p:guide orient="horz" pos="2160"/>
        <p:guide pos="2880"/>
      </p:guideLst>
    </p:cSldViewPr>
  </p:slideViewPr>
  <p:outlineViewPr>
    <p:cViewPr>
      <p:scale>
        <a:sx n="33" d="100"/>
        <a:sy n="33" d="100"/>
      </p:scale>
      <p:origin x="0" y="15882"/>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DDEDC6D-3470-47B0-A7D2-2DC02EA00D33}" type="datetimeFigureOut">
              <a:rPr lang="en-US" smtClean="0"/>
              <a:pPr/>
              <a:t>10/24/2015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A5C9A82-FF29-4D06-8FF9-E8F6F3DF5620}" type="slidenum">
              <a:rPr lang="en-US" smtClean="0"/>
              <a:pPr/>
              <a:t>‹#›</a:t>
            </a:fld>
            <a:endParaRPr lang="en-US"/>
          </a:p>
        </p:txBody>
      </p:sp>
    </p:spTree>
    <p:extLst>
      <p:ext uri="{BB962C8B-B14F-4D97-AF65-F5344CB8AC3E}">
        <p14:creationId xmlns:p14="http://schemas.microsoft.com/office/powerpoint/2010/main" val="20813360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390AC143-E1AD-4DE5-ADC6-C59EFF6CAF8E}" type="datetimeFigureOut">
              <a:rPr lang="en-US" smtClean="0"/>
              <a:t>10/24/2015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703FC1D3-B743-42C9-AA51-0386CACB09BD}" type="slidenum">
              <a:rPr lang="en-US" smtClean="0"/>
              <a:t>‹#›</a:t>
            </a:fld>
            <a:endParaRPr lang="en-US"/>
          </a:p>
        </p:txBody>
      </p:sp>
    </p:spTree>
    <p:extLst>
      <p:ext uri="{BB962C8B-B14F-4D97-AF65-F5344CB8AC3E}">
        <p14:creationId xmlns:p14="http://schemas.microsoft.com/office/powerpoint/2010/main" val="1955272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Examples are all things that can have different meanings and connotations in different countries for example Being seen with a male</a:t>
            </a:r>
            <a:r>
              <a:rPr lang="en-US" baseline="0" dirty="0" smtClean="0"/>
              <a:t> or talking to a female – different meanings could be sacrificing the safety of a woman in the host country.</a:t>
            </a:r>
            <a:endParaRPr lang="en-US" dirty="0"/>
          </a:p>
        </p:txBody>
      </p:sp>
      <p:sp>
        <p:nvSpPr>
          <p:cNvPr id="4" name="Slide Number Placeholder 3"/>
          <p:cNvSpPr>
            <a:spLocks noGrp="1"/>
          </p:cNvSpPr>
          <p:nvPr>
            <p:ph type="sldNum" sz="quarter" idx="10"/>
          </p:nvPr>
        </p:nvSpPr>
        <p:spPr/>
        <p:txBody>
          <a:bodyPr/>
          <a:lstStyle/>
          <a:p>
            <a:fld id="{B9EE33EF-12BE-432A-AB72-9AD60D9B4344}" type="slidenum">
              <a:rPr lang="en-US" smtClean="0"/>
              <a:pPr/>
              <a:t>2</a:t>
            </a:fld>
            <a:endParaRPr lang="en-US"/>
          </a:p>
        </p:txBody>
      </p:sp>
    </p:spTree>
    <p:extLst>
      <p:ext uri="{BB962C8B-B14F-4D97-AF65-F5344CB8AC3E}">
        <p14:creationId xmlns:p14="http://schemas.microsoft.com/office/powerpoint/2010/main" val="2716699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Listed</a:t>
            </a:r>
            <a:r>
              <a:rPr lang="en-US" baseline="0" dirty="0" smtClean="0"/>
              <a:t> organizations have websites with info about LGBT climates in different countries</a:t>
            </a:r>
            <a:endParaRPr lang="en-US" dirty="0"/>
          </a:p>
        </p:txBody>
      </p:sp>
      <p:sp>
        <p:nvSpPr>
          <p:cNvPr id="4" name="Slide Number Placeholder 3"/>
          <p:cNvSpPr>
            <a:spLocks noGrp="1"/>
          </p:cNvSpPr>
          <p:nvPr>
            <p:ph type="sldNum" sz="quarter" idx="10"/>
          </p:nvPr>
        </p:nvSpPr>
        <p:spPr/>
        <p:txBody>
          <a:bodyPr/>
          <a:lstStyle/>
          <a:p>
            <a:fld id="{B9EE33EF-12BE-432A-AB72-9AD60D9B4344}" type="slidenum">
              <a:rPr lang="en-US" smtClean="0"/>
              <a:pPr/>
              <a:t>3</a:t>
            </a:fld>
            <a:endParaRPr lang="en-US"/>
          </a:p>
        </p:txBody>
      </p:sp>
    </p:spTree>
    <p:extLst>
      <p:ext uri="{BB962C8B-B14F-4D97-AF65-F5344CB8AC3E}">
        <p14:creationId xmlns:p14="http://schemas.microsoft.com/office/powerpoint/2010/main" val="4184822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University policy applies while you are</a:t>
            </a:r>
            <a:r>
              <a:rPr lang="en-US" baseline="0" dirty="0" smtClean="0"/>
              <a:t> studying abroad – violations of the policy can result in a student having to leave the program and return to the U.S.</a:t>
            </a:r>
            <a:endParaRPr lang="en-US" dirty="0"/>
          </a:p>
        </p:txBody>
      </p:sp>
      <p:sp>
        <p:nvSpPr>
          <p:cNvPr id="4" name="Slide Number Placeholder 3"/>
          <p:cNvSpPr>
            <a:spLocks noGrp="1"/>
          </p:cNvSpPr>
          <p:nvPr>
            <p:ph type="sldNum" sz="quarter" idx="10"/>
          </p:nvPr>
        </p:nvSpPr>
        <p:spPr/>
        <p:txBody>
          <a:bodyPr/>
          <a:lstStyle/>
          <a:p>
            <a:fld id="{B9EE33EF-12BE-432A-AB72-9AD60D9B4344}" type="slidenum">
              <a:rPr lang="en-US" smtClean="0"/>
              <a:pPr/>
              <a:t>5</a:t>
            </a:fld>
            <a:endParaRPr lang="en-US"/>
          </a:p>
        </p:txBody>
      </p:sp>
    </p:spTree>
    <p:extLst>
      <p:ext uri="{BB962C8B-B14F-4D97-AF65-F5344CB8AC3E}">
        <p14:creationId xmlns:p14="http://schemas.microsoft.com/office/powerpoint/2010/main" val="1361317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Would you like to go to the movies with me?</a:t>
            </a:r>
          </a:p>
          <a:p>
            <a:r>
              <a:rPr lang="en-US" dirty="0" smtClean="0"/>
              <a:t>No</a:t>
            </a:r>
            <a:r>
              <a:rPr lang="en-US" baseline="0" dirty="0" smtClean="0"/>
              <a:t> thank you I can’t go.</a:t>
            </a:r>
          </a:p>
          <a:p>
            <a:r>
              <a:rPr lang="en-US" baseline="0" dirty="0" smtClean="0"/>
              <a:t>Oh come on. Its just a movie.</a:t>
            </a:r>
          </a:p>
          <a:p>
            <a:r>
              <a:rPr lang="en-US" baseline="0" dirty="0" smtClean="0"/>
              <a:t>No thank you.</a:t>
            </a:r>
          </a:p>
          <a:p>
            <a:r>
              <a:rPr lang="en-US" baseline="0" dirty="0" smtClean="0"/>
              <a:t>I’ll get you back early.</a:t>
            </a:r>
          </a:p>
          <a:p>
            <a:r>
              <a:rPr lang="en-US" baseline="0" dirty="0" smtClean="0"/>
              <a:t>No thanks. I’m not interested.</a:t>
            </a:r>
          </a:p>
          <a:p>
            <a:r>
              <a:rPr lang="en-US" baseline="0" dirty="0" smtClean="0"/>
              <a:t>Oh you’re too goo for me, is that it?</a:t>
            </a:r>
          </a:p>
          <a:p>
            <a:r>
              <a:rPr lang="en-US" baseline="0" dirty="0" smtClean="0"/>
              <a:t>No thank you.  I can’t go.</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9EE33EF-12BE-432A-AB72-9AD60D9B4344}" type="slidenum">
              <a:rPr lang="en-US" smtClean="0"/>
              <a:pPr/>
              <a:t>6</a:t>
            </a:fld>
            <a:endParaRPr lang="en-US"/>
          </a:p>
        </p:txBody>
      </p:sp>
    </p:spTree>
    <p:extLst>
      <p:ext uri="{BB962C8B-B14F-4D97-AF65-F5344CB8AC3E}">
        <p14:creationId xmlns:p14="http://schemas.microsoft.com/office/powerpoint/2010/main" val="1146523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Sexual assault rates in</a:t>
            </a:r>
            <a:r>
              <a:rPr lang="en-US" baseline="0" dirty="0" smtClean="0"/>
              <a:t> the US may be higher than many other countries but you may be at higher risk traveling.</a:t>
            </a:r>
          </a:p>
          <a:p>
            <a:r>
              <a:rPr lang="en-US" baseline="0" dirty="0" smtClean="0"/>
              <a:t>Alcohol can increase your risk and believing it can never happen to you can increase your risk because then you are not looking for warning signs.  Don’t have to be paranoid – just be aware.</a:t>
            </a:r>
            <a:endParaRPr lang="en-US" dirty="0"/>
          </a:p>
        </p:txBody>
      </p:sp>
      <p:sp>
        <p:nvSpPr>
          <p:cNvPr id="4" name="Slide Number Placeholder 3"/>
          <p:cNvSpPr>
            <a:spLocks noGrp="1"/>
          </p:cNvSpPr>
          <p:nvPr>
            <p:ph type="sldNum" sz="quarter" idx="10"/>
          </p:nvPr>
        </p:nvSpPr>
        <p:spPr/>
        <p:txBody>
          <a:bodyPr/>
          <a:lstStyle/>
          <a:p>
            <a:fld id="{B9EE33EF-12BE-432A-AB72-9AD60D9B4344}" type="slidenum">
              <a:rPr lang="en-US" smtClean="0"/>
              <a:pPr/>
              <a:t>7</a:t>
            </a:fld>
            <a:endParaRPr lang="en-US"/>
          </a:p>
        </p:txBody>
      </p:sp>
    </p:spTree>
    <p:extLst>
      <p:ext uri="{BB962C8B-B14F-4D97-AF65-F5344CB8AC3E}">
        <p14:creationId xmlns:p14="http://schemas.microsoft.com/office/powerpoint/2010/main" val="2661960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a:t>
            </a:r>
            <a:r>
              <a:rPr lang="en-US" baseline="0" dirty="0" smtClean="0"/>
              <a:t> aware that alcohol is still the number one drug that is used to commit a sexual assault but other drugs put into drinks does happen.</a:t>
            </a:r>
            <a:endParaRPr lang="en-US" dirty="0"/>
          </a:p>
        </p:txBody>
      </p:sp>
      <p:sp>
        <p:nvSpPr>
          <p:cNvPr id="4" name="Slide Number Placeholder 3"/>
          <p:cNvSpPr>
            <a:spLocks noGrp="1"/>
          </p:cNvSpPr>
          <p:nvPr>
            <p:ph type="sldNum" sz="quarter" idx="10"/>
          </p:nvPr>
        </p:nvSpPr>
        <p:spPr/>
        <p:txBody>
          <a:bodyPr/>
          <a:lstStyle/>
          <a:p>
            <a:fld id="{B9EE33EF-12BE-432A-AB72-9AD60D9B4344}" type="slidenum">
              <a:rPr lang="en-US" smtClean="0"/>
              <a:pPr/>
              <a:t>8</a:t>
            </a:fld>
            <a:endParaRPr lang="en-US"/>
          </a:p>
        </p:txBody>
      </p:sp>
    </p:spTree>
    <p:extLst>
      <p:ext uri="{BB962C8B-B14F-4D97-AF65-F5344CB8AC3E}">
        <p14:creationId xmlns:p14="http://schemas.microsoft.com/office/powerpoint/2010/main" val="2444420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9EE33EF-12BE-432A-AB72-9AD60D9B4344}" type="slidenum">
              <a:rPr lang="en-US" smtClean="0"/>
              <a:pPr/>
              <a:t>9</a:t>
            </a:fld>
            <a:endParaRPr lang="en-US"/>
          </a:p>
        </p:txBody>
      </p:sp>
    </p:spTree>
    <p:extLst>
      <p:ext uri="{BB962C8B-B14F-4D97-AF65-F5344CB8AC3E}">
        <p14:creationId xmlns:p14="http://schemas.microsoft.com/office/powerpoint/2010/main" val="1751921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 student on the program – need</a:t>
            </a:r>
            <a:r>
              <a:rPr lang="en-US" baseline="0" dirty="0" smtClean="0"/>
              <a:t> to get in touch with the programs listed </a:t>
            </a:r>
            <a:r>
              <a:rPr lang="en-US" baseline="0" smtClean="0"/>
              <a:t>for assistance.</a:t>
            </a:r>
            <a:endParaRPr lang="en-US"/>
          </a:p>
        </p:txBody>
      </p:sp>
      <p:sp>
        <p:nvSpPr>
          <p:cNvPr id="4" name="Slide Number Placeholder 3"/>
          <p:cNvSpPr>
            <a:spLocks noGrp="1"/>
          </p:cNvSpPr>
          <p:nvPr>
            <p:ph type="sldNum" sz="quarter" idx="10"/>
          </p:nvPr>
        </p:nvSpPr>
        <p:spPr/>
        <p:txBody>
          <a:bodyPr/>
          <a:lstStyle/>
          <a:p>
            <a:fld id="{B9EE33EF-12BE-432A-AB72-9AD60D9B4344}" type="slidenum">
              <a:rPr lang="en-US" smtClean="0"/>
              <a:pPr/>
              <a:t>13</a:t>
            </a:fld>
            <a:endParaRPr lang="en-US"/>
          </a:p>
        </p:txBody>
      </p:sp>
    </p:spTree>
    <p:extLst>
      <p:ext uri="{BB962C8B-B14F-4D97-AF65-F5344CB8AC3E}">
        <p14:creationId xmlns:p14="http://schemas.microsoft.com/office/powerpoint/2010/main" val="279162184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4.jpeg"/><Relationship Id="rId7"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pic>
        <p:nvPicPr>
          <p:cNvPr id="12" name="Picture 2" descr="\\stcloudstate\files\FacultyStaff\S\shrode\DeptBU\UnivCom\BooneLoren\EMG\images\crew.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72880"/>
          <a:stretch/>
        </p:blipFill>
        <p:spPr bwMode="auto">
          <a:xfrm>
            <a:off x="0" y="5308076"/>
            <a:ext cx="9142285" cy="154992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stcloudstate\files\FacultyStaff\S\shrode\DeptBU\UnivCom\BooneLoren\EMG\images\crew.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2285" cy="5715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533400" y="3203448"/>
            <a:ext cx="8077200" cy="1673352"/>
          </a:xfrm>
        </p:spPr>
        <p:txBody>
          <a:bodyPr vert="horz" lIns="91440" tIns="0" rIns="45720" bIns="0" rtlCol="0" anchor="t">
            <a:normAutofit/>
          </a:bodyPr>
          <a:lstStyle>
            <a:lvl1pPr algn="ctr">
              <a:defRPr sz="4700" b="1" cap="none" spc="0">
                <a:ln>
                  <a:noFill/>
                </a:ln>
                <a:solidFill>
                  <a:schemeClr val="tx1"/>
                </a:solidFill>
                <a:effectLst>
                  <a:outerShdw blurRad="38100" dist="38100" dir="2700000" algn="tl">
                    <a:srgbClr val="000000">
                      <a:alpha val="43137"/>
                    </a:srgbClr>
                  </a:outerShdw>
                </a:effectLst>
                <a:latin typeface="Arial" pitchFamily="34" charset="0"/>
                <a:cs typeface="Arial" pitchFamily="34" charset="0"/>
              </a:defRPr>
            </a:lvl1pPr>
            <a:extLst/>
          </a:lstStyle>
          <a:p>
            <a:r>
              <a:rPr kumimoji="0" lang="en-US" dirty="0" smtClean="0"/>
              <a:t>Click to edit Master title style</a:t>
            </a:r>
            <a:endParaRPr kumimoji="0" lang="en-US" dirty="0"/>
          </a:p>
        </p:txBody>
      </p:sp>
      <p:sp>
        <p:nvSpPr>
          <p:cNvPr id="3" name="Subtitle 2"/>
          <p:cNvSpPr>
            <a:spLocks noGrp="1"/>
          </p:cNvSpPr>
          <p:nvPr>
            <p:ph type="subTitle" idx="1"/>
          </p:nvPr>
        </p:nvSpPr>
        <p:spPr>
          <a:xfrm>
            <a:off x="533400" y="2438400"/>
            <a:ext cx="8077200" cy="685800"/>
          </a:xfrm>
        </p:spPr>
        <p:txBody>
          <a:bodyPr lIns="118872" tIns="0" rIns="45720" bIns="0" anchor="b"/>
          <a:lstStyle>
            <a:lvl1pPr marL="0" indent="0" algn="ctr">
              <a:buNone/>
              <a:defRPr sz="2000">
                <a:solidFill>
                  <a:srgbClr val="FFFFF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dirty="0" smtClean="0"/>
              <a:t>Click to edit Master subtitle style</a:t>
            </a:r>
            <a:endParaRPr kumimoji="0" lang="en-US" dirty="0"/>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fld id="{E126F6DA-EADA-4977-9AF5-4BB7EFCB8A36}" type="datetimeFigureOut">
              <a:rPr lang="en-US" smtClean="0"/>
              <a:pPr/>
              <a:t>10/24/2015</a:t>
            </a:fld>
            <a:endParaRPr lang="en-US"/>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fld id="{761CD3AA-8E14-496D-9CAE-3D495A0EA78F}" type="slidenum">
              <a:rPr lang="en-US" smtClean="0"/>
              <a:pPr/>
              <a:t>‹#›</a:t>
            </a:fld>
            <a:endParaRPr lang="en-US"/>
          </a:p>
        </p:txBody>
      </p:sp>
      <p:sp>
        <p:nvSpPr>
          <p:cNvPr id="10" name="Rectangle 9"/>
          <p:cNvSpPr/>
          <p:nvPr/>
        </p:nvSpPr>
        <p:spPr bwMode="invGray">
          <a:xfrm>
            <a:off x="0" y="571500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3" name="Rectangle 12"/>
          <p:cNvSpPr/>
          <p:nvPr userDrawn="1"/>
        </p:nvSpPr>
        <p:spPr bwMode="invGray">
          <a:xfrm>
            <a:off x="0" y="4305692"/>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pic>
        <p:nvPicPr>
          <p:cNvPr id="2051" name="Picture 3" descr="\\stcloudstate\files\FacultyStaff\S\shrode\DeptBU\UnivCom\BooneLoren\EMG\images\header.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15482" r="15349"/>
          <a:stretch/>
        </p:blipFill>
        <p:spPr bwMode="auto">
          <a:xfrm>
            <a:off x="-1" y="4354821"/>
            <a:ext cx="9144001" cy="136017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tcloudstate\files\FacultyStaff\S\shrode\SCSUlogos\education_for_life\efl_white.pn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t="46832" b="38598"/>
          <a:stretch/>
        </p:blipFill>
        <p:spPr bwMode="auto">
          <a:xfrm>
            <a:off x="3276600" y="6019800"/>
            <a:ext cx="2590800" cy="488501"/>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stcloudstate\files\FacultyStaff\S\shrode\DeptBU\UnivCom\BooneLoren\EMG\images\image01.jp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57200" y="4597553"/>
            <a:ext cx="874713" cy="8747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4" name="Picture 6" descr="\\stcloudstate\files\FacultyStaff\S\shrode\DeptBU\UnivCom\BooneLoren\EMG\images\image02.jp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781175" y="4597553"/>
            <a:ext cx="874713" cy="8747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5" name="Picture 7" descr="\\stcloudstate\files\FacultyStaff\S\shrode\DeptBU\UnivCom\BooneLoren\EMG\images\image03.jp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6469640" y="4597552"/>
            <a:ext cx="874713" cy="8747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6" name="Picture 8" descr="\\stcloudstate\files\FacultyStaff\S\shrode\DeptBU\UnivCom\BooneLoren\EMG\images\image04.jp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7793615" y="4597553"/>
            <a:ext cx="874713" cy="8747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126F6DA-EADA-4977-9AF5-4BB7EFCB8A36}" type="datetimeFigureOut">
              <a:rPr lang="en-US" smtClean="0"/>
              <a:pPr/>
              <a:t>10/24/2015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1CD3AA-8E14-496D-9CAE-3D495A0EA78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9"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126F6DA-EADA-4977-9AF5-4BB7EFCB8A36}" type="datetimeFigureOut">
              <a:rPr lang="en-US" smtClean="0"/>
              <a:pPr/>
              <a:t>10/24/2015</a:t>
            </a:fld>
            <a:endParaRPr lang="en-US"/>
          </a:p>
        </p:txBody>
      </p:sp>
      <p:sp>
        <p:nvSpPr>
          <p:cNvPr id="5" name="Footer Placeholder 4"/>
          <p:cNvSpPr>
            <a:spLocks noGrp="1"/>
          </p:cNvSpPr>
          <p:nvPr>
            <p:ph type="ftr" sz="quarter" idx="11"/>
          </p:nvPr>
        </p:nvSpPr>
        <p:spPr>
          <a:xfrm>
            <a:off x="2640597" y="6377460"/>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761CD3AA-8E14-496D-9CAE-3D495A0EA78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126F6DA-EADA-4977-9AF5-4BB7EFCB8A36}" type="datetimeFigureOut">
              <a:rPr lang="en-US" smtClean="0"/>
              <a:pPr/>
              <a:t>10/24/2015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1CD3AA-8E14-496D-9CAE-3D495A0EA78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8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126F6DA-EADA-4977-9AF5-4BB7EFCB8A36}" type="datetimeFigureOut">
              <a:rPr lang="en-US" smtClean="0"/>
              <a:pPr/>
              <a:t>10/24/2015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1CD3AA-8E14-496D-9CAE-3D495A0EA78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126F6DA-EADA-4977-9AF5-4BB7EFCB8A36}" type="datetimeFigureOut">
              <a:rPr lang="en-US" smtClean="0"/>
              <a:pPr/>
              <a:t>10/24/2015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1CD3AA-8E14-496D-9CAE-3D495A0EA78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8"/>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7" y="1698988"/>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7"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126F6DA-EADA-4977-9AF5-4BB7EFCB8A36}" type="datetimeFigureOut">
              <a:rPr lang="en-US" smtClean="0"/>
              <a:pPr/>
              <a:t>10/24/2015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1CD3AA-8E14-496D-9CAE-3D495A0EA78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126F6DA-EADA-4977-9AF5-4BB7EFCB8A36}" type="datetimeFigureOut">
              <a:rPr lang="en-US" smtClean="0"/>
              <a:pPr/>
              <a:t>10/24/2015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1CD3AA-8E14-496D-9CAE-3D495A0EA78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26F6DA-EADA-4977-9AF5-4BB7EFCB8A36}" type="datetimeFigureOut">
              <a:rPr lang="en-US" smtClean="0"/>
              <a:pPr/>
              <a:t>10/24/2015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1CD3AA-8E14-496D-9CAE-3D495A0EA78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9"/>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126F6DA-EADA-4977-9AF5-4BB7EFCB8A36}" type="datetimeFigureOut">
              <a:rPr lang="en-US" smtClean="0"/>
              <a:pPr/>
              <a:t>10/24/2015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1CD3AA-8E14-496D-9CAE-3D495A0EA78F}"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E126F6DA-EADA-4977-9AF5-4BB7EFCB8A36}" type="datetimeFigureOut">
              <a:rPr lang="en-US" smtClean="0"/>
              <a:pPr/>
              <a:t>10/24/2015</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761CD3AA-8E14-496D-9CAE-3D495A0EA78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5" name="Picture 3" descr="\\stcloudstate\files\FacultyStaff\S\shrode\DeptBU\UnivCom\BooneLoren\EMG\images\water.jpg"/>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b="6897"/>
          <a:stretch/>
        </p:blipFill>
        <p:spPr bwMode="auto">
          <a:xfrm>
            <a:off x="1" y="4800600"/>
            <a:ext cx="9144000"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p:nvPr>
        </p:nvSpPr>
        <p:spPr>
          <a:xfrm>
            <a:off x="457200" y="1295401"/>
            <a:ext cx="8229600" cy="5105402"/>
          </a:xfrm>
          <a:prstGeom prst="rect">
            <a:avLst/>
          </a:prstGeom>
        </p:spPr>
        <p:txBody>
          <a:bodyPr vert="horz" lIns="54864" tIns="91440" rtlCol="0">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E126F6DA-EADA-4977-9AF5-4BB7EFCB8A36}" type="datetimeFigureOut">
              <a:rPr lang="en-US" smtClean="0"/>
              <a:pPr/>
              <a:t>10/24/2015</a:t>
            </a:fld>
            <a:endParaRPr lang="en-US"/>
          </a:p>
        </p:txBody>
      </p:sp>
      <p:sp>
        <p:nvSpPr>
          <p:cNvPr id="5" name="Footer Placeholder 4"/>
          <p:cNvSpPr>
            <a:spLocks noGrp="1"/>
          </p:cNvSpPr>
          <p:nvPr>
            <p:ph type="ftr" sz="quarter" idx="3"/>
          </p:nvPr>
        </p:nvSpPr>
        <p:spPr>
          <a:xfrm>
            <a:off x="2640597"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761CD3AA-8E14-496D-9CAE-3D495A0EA78F}" type="slidenum">
              <a:rPr lang="en-US" smtClean="0"/>
              <a:pPr/>
              <a:t>‹#›</a:t>
            </a:fld>
            <a:endParaRPr lang="en-US"/>
          </a:p>
        </p:txBody>
      </p:sp>
      <p:pic>
        <p:nvPicPr>
          <p:cNvPr id="9" name="Picture 2" descr="X:\SCSUlogos\stc_soft_wht.png"/>
          <p:cNvPicPr>
            <a:picLocks noChangeAspect="1" noChangeArrowheads="1"/>
          </p:cNvPicPr>
          <p:nvPr userDrawn="1"/>
        </p:nvPicPr>
        <p:blipFill>
          <a:blip r:embed="rId14" cstate="print">
            <a:extLst>
              <a:ext uri="{BEBA8EAE-BF5A-486C-A8C5-ECC9F3942E4B}">
                <a14:imgProps xmlns:a14="http://schemas.microsoft.com/office/drawing/2010/main">
                  <a14:imgLayer r:embed="rId15">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21199526">
            <a:off x="-160386" y="-66529"/>
            <a:ext cx="1930363" cy="138409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0" y="-2356"/>
            <a:ext cx="9144000" cy="1427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3" descr="\\stcloudstate\files\FacultyStaff\S\shrode\DeptBU\UnivCom\BooneLoren\EMG\images\header.jpg"/>
          <p:cNvPicPr>
            <a:picLocks noChangeAspect="1" noChangeArrowheads="1"/>
          </p:cNvPicPr>
          <p:nvPr userDrawn="1"/>
        </p:nvPicPr>
        <p:blipFill rotWithShape="1">
          <a:blip r:embed="rId16" cstate="print">
            <a:extLst>
              <a:ext uri="{28A0092B-C50C-407E-A947-70E740481C1C}">
                <a14:useLocalDpi xmlns:a14="http://schemas.microsoft.com/office/drawing/2010/main" val="0"/>
              </a:ext>
            </a:extLst>
          </a:blip>
          <a:srcRect l="7747" r="7745"/>
          <a:stretch/>
        </p:blipFill>
        <p:spPr bwMode="auto">
          <a:xfrm>
            <a:off x="0" y="-2356"/>
            <a:ext cx="9144000" cy="111331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457200" y="1"/>
            <a:ext cx="8229600" cy="1110956"/>
          </a:xfrm>
          <a:prstGeom prst="rect">
            <a:avLst/>
          </a:prstGeom>
        </p:spPr>
        <p:txBody>
          <a:bodyPr vert="horz" lIns="91440" rIns="45720" rtlCol="0" anchor="ctr">
            <a:normAutofit/>
          </a:bodyPr>
          <a:lstStyle>
            <a:extLst/>
          </a:lstStyle>
          <a:p>
            <a:r>
              <a:rPr kumimoji="0" lang="en-US" dirty="0" smtClean="0"/>
              <a:t>Click to edit Master title style</a:t>
            </a:r>
            <a:endParaRPr kumimoji="0" lang="en-US" dirty="0"/>
          </a:p>
        </p:txBody>
      </p:sp>
      <p:sp>
        <p:nvSpPr>
          <p:cNvPr id="10" name="Rectangle 9"/>
          <p:cNvSpPr/>
          <p:nvPr/>
        </p:nvSpPr>
        <p:spPr bwMode="invGray">
          <a:xfrm>
            <a:off x="0" y="111393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pic>
        <p:nvPicPr>
          <p:cNvPr id="12" name="Picture 4" descr="\\stcloudstate\files\FacultyStaff\S\shrode\SCSUlogos\education_for_life\efl_white.png"/>
          <p:cNvPicPr>
            <a:picLocks noChangeAspect="1" noChangeArrowheads="1"/>
          </p:cNvPicPr>
          <p:nvPr userDrawn="1"/>
        </p:nvPicPr>
        <p:blipFill rotWithShape="1">
          <a:blip r:embed="rId17" cstate="print">
            <a:extLst>
              <a:ext uri="{28A0092B-C50C-407E-A947-70E740481C1C}">
                <a14:useLocalDpi xmlns:a14="http://schemas.microsoft.com/office/drawing/2010/main" val="0"/>
              </a:ext>
            </a:extLst>
          </a:blip>
          <a:srcRect t="46832" b="38598"/>
          <a:stretch/>
        </p:blipFill>
        <p:spPr bwMode="auto">
          <a:xfrm>
            <a:off x="3276600" y="6019800"/>
            <a:ext cx="2590800" cy="48850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algn="ctr" rtl="0" eaLnBrk="1" latinLnBrk="0" hangingPunct="1">
        <a:spcBef>
          <a:spcPct val="0"/>
        </a:spcBef>
        <a:buNone/>
        <a:defRPr kumimoji="0" sz="3200" b="1" i="0" u="none" kern="1200" cap="none" spc="0">
          <a:ln>
            <a:noFill/>
          </a:ln>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extLst/>
    </p:titleStyle>
    <p:bodyStyle>
      <a:lvl1pPr marL="438912" indent="-320040" algn="l" rtl="0" eaLnBrk="1" latinLnBrk="0" hangingPunct="1">
        <a:spcBef>
          <a:spcPts val="0"/>
        </a:spcBef>
        <a:buClr>
          <a:schemeClr val="tx1"/>
        </a:buClr>
        <a:buSzPct val="80000"/>
        <a:buFont typeface="Wingdings 2"/>
        <a:buChar char=""/>
        <a:defRPr kumimoji="0" sz="2800" kern="1200">
          <a:solidFill>
            <a:schemeClr val="tx1"/>
          </a:solidFill>
          <a:latin typeface="Arial" pitchFamily="34" charset="0"/>
          <a:ea typeface="+mn-ea"/>
          <a:cs typeface="Arial" pitchFamily="34" charset="0"/>
        </a:defRPr>
      </a:lvl1pPr>
      <a:lvl2pPr marL="731520" indent="-274320" algn="l" rtl="0" eaLnBrk="1" latinLnBrk="0" hangingPunct="1">
        <a:spcBef>
          <a:spcPct val="20000"/>
        </a:spcBef>
        <a:buClr>
          <a:schemeClr val="tx1"/>
        </a:buClr>
        <a:buSzPct val="90000"/>
        <a:buFont typeface="Wingdings"/>
        <a:buChar char=""/>
        <a:defRPr kumimoji="0" sz="2400" b="0" i="0" u="none" kern="1200">
          <a:solidFill>
            <a:schemeClr val="tx1"/>
          </a:solidFill>
          <a:latin typeface="Arial" pitchFamily="34" charset="0"/>
          <a:ea typeface="+mn-ea"/>
          <a:cs typeface="Arial" pitchFamily="34" charset="0"/>
        </a:defRPr>
      </a:lvl2pPr>
      <a:lvl3pPr marL="996696" indent="-228600" algn="l" rtl="0" eaLnBrk="1" latinLnBrk="0" hangingPunct="1">
        <a:spcBef>
          <a:spcPct val="20000"/>
        </a:spcBef>
        <a:buClrTx/>
        <a:buFont typeface="Arial"/>
        <a:buChar char="▪"/>
        <a:defRPr kumimoji="0" sz="2000" kern="1200">
          <a:solidFill>
            <a:schemeClr val="tx1"/>
          </a:solidFill>
          <a:latin typeface="Arial" pitchFamily="34" charset="0"/>
          <a:ea typeface="+mn-ea"/>
          <a:cs typeface="Arial" pitchFamily="34" charset="0"/>
        </a:defRPr>
      </a:lvl3pPr>
      <a:lvl4pPr marL="1216152" indent="-182880" algn="l" rtl="0" eaLnBrk="1" latinLnBrk="0" hangingPunct="1">
        <a:spcBef>
          <a:spcPct val="20000"/>
        </a:spcBef>
        <a:buClrTx/>
        <a:buFont typeface="Arial"/>
        <a:buChar char="▪"/>
        <a:defRPr kumimoji="0" sz="2000" kern="1200">
          <a:solidFill>
            <a:schemeClr val="tx1"/>
          </a:solidFill>
          <a:latin typeface="Arial" pitchFamily="34" charset="0"/>
          <a:ea typeface="+mn-ea"/>
          <a:cs typeface="Arial" pitchFamily="34" charset="0"/>
        </a:defRPr>
      </a:lvl4pPr>
      <a:lvl5pPr marL="1426464" indent="-182880" algn="l" rtl="0" eaLnBrk="1" latinLnBrk="0" hangingPunct="1">
        <a:spcBef>
          <a:spcPct val="20000"/>
        </a:spcBef>
        <a:buClrTx/>
        <a:buFont typeface="Wingdings 3"/>
        <a:buChar char=""/>
        <a:defRPr kumimoji="0" lang="en-US" sz="2000" kern="1200" smtClean="0">
          <a:solidFill>
            <a:schemeClr val="tx1"/>
          </a:solidFill>
          <a:latin typeface="Arial" pitchFamily="34" charset="0"/>
          <a:ea typeface="+mn-ea"/>
          <a:cs typeface="Arial" pitchFamily="34" charset="0"/>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stcloudstate.edu/studyabroad/orientation/lgb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incb.org/incb/en/annual-report-2009.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905000"/>
            <a:ext cx="8229600" cy="2819400"/>
          </a:xfrm>
        </p:spPr>
        <p:txBody>
          <a:bodyPr>
            <a:normAutofit/>
          </a:bodyPr>
          <a:lstStyle/>
          <a:p>
            <a:r>
              <a:rPr lang="en-US" dirty="0" smtClean="0"/>
              <a:t>Awareness and Empowerment</a:t>
            </a:r>
            <a:br>
              <a:rPr lang="en-US" dirty="0" smtClean="0"/>
            </a:br>
            <a:r>
              <a:rPr lang="en-US" dirty="0" smtClean="0"/>
              <a:t>When Studying Abroad</a:t>
            </a:r>
            <a:endParaRPr lang="en-US" dirty="0"/>
          </a:p>
        </p:txBody>
      </p:sp>
      <p:sp>
        <p:nvSpPr>
          <p:cNvPr id="3" name="Subtitle 2"/>
          <p:cNvSpPr>
            <a:spLocks noGrp="1"/>
          </p:cNvSpPr>
          <p:nvPr>
            <p:ph type="subTitle" idx="1"/>
          </p:nvPr>
        </p:nvSpPr>
        <p:spPr>
          <a:xfrm>
            <a:off x="685800" y="1752601"/>
            <a:ext cx="7772400" cy="609599"/>
          </a:xfrm>
        </p:spPr>
        <p:txBody>
          <a:bodyPr>
            <a:normAutofit/>
          </a:bodyPr>
          <a:lstStyle/>
          <a:p>
            <a:endParaRPr lang="en-US" dirty="0"/>
          </a:p>
        </p:txBody>
      </p:sp>
    </p:spTree>
    <p:extLst>
      <p:ext uri="{BB962C8B-B14F-4D97-AF65-F5344CB8AC3E}">
        <p14:creationId xmlns:p14="http://schemas.microsoft.com/office/powerpoint/2010/main" val="38167079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Chaparral Pro" panose="02060503040505020203" pitchFamily="18" charset="0"/>
              </a:rPr>
              <a:t>Start with a touch</a:t>
            </a:r>
          </a:p>
          <a:p>
            <a:pPr lvl="1"/>
            <a:endParaRPr lang="en-US" dirty="0" smtClean="0">
              <a:latin typeface="Chaparral Pro" panose="02060503040505020203" pitchFamily="18" charset="0"/>
            </a:endParaRPr>
          </a:p>
          <a:p>
            <a:pPr lvl="1"/>
            <a:r>
              <a:rPr lang="en-US" dirty="0" smtClean="0">
                <a:latin typeface="Chaparral Pro" panose="02060503040505020203" pitchFamily="18" charset="0"/>
              </a:rPr>
              <a:t>You may feel wary but talk yourself into thinking you are overreacting</a:t>
            </a:r>
          </a:p>
          <a:p>
            <a:pPr lvl="1"/>
            <a:endParaRPr lang="en-US" dirty="0" smtClean="0">
              <a:latin typeface="Chaparral Pro" panose="02060503040505020203" pitchFamily="18" charset="0"/>
            </a:endParaRPr>
          </a:p>
          <a:p>
            <a:pPr lvl="1"/>
            <a:r>
              <a:rPr lang="en-US" dirty="0" smtClean="0">
                <a:latin typeface="Chaparral Pro" panose="02060503040505020203" pitchFamily="18" charset="0"/>
              </a:rPr>
              <a:t>He is thinking – How much will she tolerate, how long can I get away with this before she calls me out?</a:t>
            </a:r>
          </a:p>
          <a:p>
            <a:pPr lvl="1"/>
            <a:endParaRPr lang="en-US" dirty="0"/>
          </a:p>
        </p:txBody>
      </p:sp>
      <p:sp>
        <p:nvSpPr>
          <p:cNvPr id="3" name="Title 2"/>
          <p:cNvSpPr>
            <a:spLocks noGrp="1"/>
          </p:cNvSpPr>
          <p:nvPr>
            <p:ph type="title"/>
          </p:nvPr>
        </p:nvSpPr>
        <p:spPr/>
        <p:txBody>
          <a:bodyPr/>
          <a:lstStyle/>
          <a:p>
            <a:r>
              <a:rPr lang="en-US" dirty="0" smtClean="0"/>
              <a:t>Progressive Invasions</a:t>
            </a:r>
            <a:endParaRPr lang="en-US" dirty="0"/>
          </a:p>
        </p:txBody>
      </p:sp>
    </p:spTree>
    <p:extLst>
      <p:ext uri="{BB962C8B-B14F-4D97-AF65-F5344CB8AC3E}">
        <p14:creationId xmlns:p14="http://schemas.microsoft.com/office/powerpoint/2010/main" val="23997313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latin typeface="Chaparral Pro" panose="02060503040505020203" pitchFamily="18" charset="0"/>
              </a:rPr>
              <a:t>L</a:t>
            </a:r>
            <a:r>
              <a:rPr lang="en-US" sz="2400" dirty="0" smtClean="0">
                <a:latin typeface="Chaparral Pro" panose="02060503040505020203" pitchFamily="18" charset="0"/>
              </a:rPr>
              <a:t>earn norms &amp; ways to stay safe from Women in the host country </a:t>
            </a:r>
          </a:p>
          <a:p>
            <a:r>
              <a:rPr lang="en-US" sz="2400" dirty="0" smtClean="0">
                <a:latin typeface="Chaparral Pro" panose="02060503040505020203" pitchFamily="18" charset="0"/>
              </a:rPr>
              <a:t>Pay attention to your inner</a:t>
            </a:r>
          </a:p>
          <a:p>
            <a:pPr marL="118872" indent="0">
              <a:buNone/>
            </a:pPr>
            <a:r>
              <a:rPr lang="en-US" sz="2400" dirty="0">
                <a:latin typeface="Chaparral Pro" panose="02060503040505020203" pitchFamily="18" charset="0"/>
              </a:rPr>
              <a:t> </a:t>
            </a:r>
            <a:r>
              <a:rPr lang="en-US" sz="2400" dirty="0" smtClean="0">
                <a:latin typeface="Chaparral Pro" panose="02060503040505020203" pitchFamily="18" charset="0"/>
              </a:rPr>
              <a:t>   voice &amp; fear response </a:t>
            </a:r>
          </a:p>
          <a:p>
            <a:pPr>
              <a:buFont typeface="Wingdings" panose="05000000000000000000" pitchFamily="2" charset="2"/>
              <a:buChar char="§"/>
            </a:pPr>
            <a:r>
              <a:rPr lang="en-US" sz="2400" dirty="0" smtClean="0">
                <a:latin typeface="Chaparral Pro" panose="02060503040505020203" pitchFamily="18" charset="0"/>
              </a:rPr>
              <a:t>Travel together &amp; know where </a:t>
            </a:r>
          </a:p>
          <a:p>
            <a:pPr marL="118872" indent="0">
              <a:buNone/>
            </a:pPr>
            <a:r>
              <a:rPr lang="en-US" sz="2400" dirty="0">
                <a:latin typeface="Chaparral Pro" panose="02060503040505020203" pitchFamily="18" charset="0"/>
              </a:rPr>
              <a:t>	</a:t>
            </a:r>
            <a:r>
              <a:rPr lang="en-US" sz="2400" dirty="0" smtClean="0">
                <a:latin typeface="Chaparral Pro" panose="02060503040505020203" pitchFamily="18" charset="0"/>
              </a:rPr>
              <a:t>you are going</a:t>
            </a:r>
          </a:p>
          <a:p>
            <a:pPr marL="118872" indent="0">
              <a:buNone/>
            </a:pPr>
            <a:endParaRPr lang="en-US" sz="2400" dirty="0" smtClean="0">
              <a:latin typeface="Chaparral Pro" panose="02060503040505020203" pitchFamily="18" charset="0"/>
            </a:endParaRPr>
          </a:p>
          <a:p>
            <a:r>
              <a:rPr lang="en-US" sz="2400" dirty="0" smtClean="0">
                <a:latin typeface="Chaparral Pro" panose="02060503040505020203" pitchFamily="18" charset="0"/>
              </a:rPr>
              <a:t>If going out stay in a group &amp; don’t leave anyone behind </a:t>
            </a:r>
          </a:p>
          <a:p>
            <a:pPr algn="r"/>
            <a:r>
              <a:rPr lang="en-US" sz="2400" dirty="0" smtClean="0">
                <a:latin typeface="Chaparral Pro" panose="02060503040505020203" pitchFamily="18" charset="0"/>
              </a:rPr>
              <a:t>   Familiarize yourselves with phrases and </a:t>
            </a:r>
          </a:p>
          <a:p>
            <a:pPr marL="118872" indent="0" algn="r">
              <a:buNone/>
            </a:pPr>
            <a:r>
              <a:rPr lang="en-US" sz="2400" dirty="0" smtClean="0">
                <a:latin typeface="Chaparral Pro" panose="02060503040505020203" pitchFamily="18" charset="0"/>
              </a:rPr>
              <a:t>gestures that may be interpreted as </a:t>
            </a:r>
          </a:p>
          <a:p>
            <a:pPr marL="118872" indent="0" algn="r">
              <a:buNone/>
            </a:pPr>
            <a:r>
              <a:rPr lang="en-US" sz="2400" dirty="0" smtClean="0">
                <a:latin typeface="Chaparral Pro" panose="02060503040505020203" pitchFamily="18" charset="0"/>
              </a:rPr>
              <a:t>signaling sexual availability</a:t>
            </a:r>
          </a:p>
          <a:p>
            <a:endParaRPr lang="en-US" dirty="0" smtClean="0"/>
          </a:p>
          <a:p>
            <a:endParaRPr lang="en-US" dirty="0" smtClean="0"/>
          </a:p>
        </p:txBody>
      </p:sp>
      <p:sp>
        <p:nvSpPr>
          <p:cNvPr id="3" name="Title 2"/>
          <p:cNvSpPr>
            <a:spLocks noGrp="1"/>
          </p:cNvSpPr>
          <p:nvPr>
            <p:ph type="title"/>
          </p:nvPr>
        </p:nvSpPr>
        <p:spPr/>
        <p:txBody>
          <a:bodyPr/>
          <a:lstStyle/>
          <a:p>
            <a:r>
              <a:rPr lang="en-US" dirty="0" smtClean="0"/>
              <a:t>Minimize Risk</a:t>
            </a:r>
            <a:endParaRPr lang="en-US" dirty="0"/>
          </a:p>
        </p:txBody>
      </p:sp>
      <p:pic>
        <p:nvPicPr>
          <p:cNvPr id="6" name="Picture 5"/>
          <p:cNvPicPr>
            <a:picLocks noChangeAspect="1"/>
          </p:cNvPicPr>
          <p:nvPr/>
        </p:nvPicPr>
        <p:blipFill>
          <a:blip r:embed="rId2"/>
          <a:stretch>
            <a:fillRect/>
          </a:stretch>
        </p:blipFill>
        <p:spPr>
          <a:xfrm>
            <a:off x="152400" y="4800600"/>
            <a:ext cx="2209800" cy="1905000"/>
          </a:xfrm>
          <a:prstGeom prst="rect">
            <a:avLst/>
          </a:prstGeom>
        </p:spPr>
      </p:pic>
      <p:pic>
        <p:nvPicPr>
          <p:cNvPr id="8" name="Picture 7"/>
          <p:cNvPicPr>
            <a:picLocks noChangeAspect="1"/>
          </p:cNvPicPr>
          <p:nvPr/>
        </p:nvPicPr>
        <p:blipFill>
          <a:blip r:embed="rId3"/>
          <a:stretch>
            <a:fillRect/>
          </a:stretch>
        </p:blipFill>
        <p:spPr>
          <a:xfrm>
            <a:off x="6381750" y="1981200"/>
            <a:ext cx="2609850" cy="1752600"/>
          </a:xfrm>
          <a:prstGeom prst="rect">
            <a:avLst/>
          </a:prstGeom>
        </p:spPr>
      </p:pic>
    </p:spTree>
    <p:extLst>
      <p:ext uri="{BB962C8B-B14F-4D97-AF65-F5344CB8AC3E}">
        <p14:creationId xmlns:p14="http://schemas.microsoft.com/office/powerpoint/2010/main" val="21379980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Chaparral Pro" panose="02060503040505020203" pitchFamily="18" charset="0"/>
              </a:rPr>
              <a:t>Listen to what is being said around you</a:t>
            </a:r>
          </a:p>
          <a:p>
            <a:endParaRPr lang="en-US" dirty="0" smtClean="0">
              <a:latin typeface="Chaparral Pro" panose="02060503040505020203" pitchFamily="18" charset="0"/>
            </a:endParaRPr>
          </a:p>
          <a:p>
            <a:r>
              <a:rPr lang="en-US" dirty="0" smtClean="0">
                <a:latin typeface="Chaparral Pro" panose="02060503040505020203" pitchFamily="18" charset="0"/>
              </a:rPr>
              <a:t>Be alert to suspicious activity</a:t>
            </a:r>
          </a:p>
          <a:p>
            <a:endParaRPr lang="en-US" dirty="0" smtClean="0">
              <a:latin typeface="Chaparral Pro" panose="02060503040505020203" pitchFamily="18" charset="0"/>
            </a:endParaRPr>
          </a:p>
          <a:p>
            <a:r>
              <a:rPr lang="en-US" dirty="0" smtClean="0">
                <a:latin typeface="Chaparral Pro" panose="02060503040505020203" pitchFamily="18" charset="0"/>
              </a:rPr>
              <a:t>Walk in well lit areas only at night</a:t>
            </a:r>
          </a:p>
          <a:p>
            <a:pPr marL="118872" indent="0">
              <a:buNone/>
            </a:pPr>
            <a:endParaRPr lang="en-US" dirty="0" smtClean="0">
              <a:latin typeface="Chaparral Pro" panose="02060503040505020203" pitchFamily="18" charset="0"/>
            </a:endParaRPr>
          </a:p>
          <a:p>
            <a:r>
              <a:rPr lang="en-US" dirty="0" smtClean="0">
                <a:latin typeface="Chaparral Pro" panose="02060503040505020203" pitchFamily="18" charset="0"/>
              </a:rPr>
              <a:t>Know where to go for help</a:t>
            </a:r>
            <a:endParaRPr lang="en-US" dirty="0">
              <a:latin typeface="Chaparral Pro" panose="02060503040505020203" pitchFamily="18" charset="0"/>
            </a:endParaRPr>
          </a:p>
        </p:txBody>
      </p:sp>
      <p:sp>
        <p:nvSpPr>
          <p:cNvPr id="3" name="Title 2"/>
          <p:cNvSpPr>
            <a:spLocks noGrp="1"/>
          </p:cNvSpPr>
          <p:nvPr>
            <p:ph type="title"/>
          </p:nvPr>
        </p:nvSpPr>
        <p:spPr/>
        <p:txBody>
          <a:bodyPr>
            <a:normAutofit/>
          </a:bodyPr>
          <a:lstStyle/>
          <a:p>
            <a:r>
              <a:rPr lang="en-US" dirty="0" smtClean="0"/>
              <a:t>Strategies used by other students</a:t>
            </a:r>
            <a:endParaRPr lang="en-US" dirty="0"/>
          </a:p>
        </p:txBody>
      </p:sp>
    </p:spTree>
    <p:extLst>
      <p:ext uri="{BB962C8B-B14F-4D97-AF65-F5344CB8AC3E}">
        <p14:creationId xmlns:p14="http://schemas.microsoft.com/office/powerpoint/2010/main" val="30276599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371600"/>
            <a:ext cx="8229600" cy="4525963"/>
          </a:xfrm>
        </p:spPr>
        <p:txBody>
          <a:bodyPr>
            <a:normAutofit lnSpcReduction="10000"/>
          </a:bodyPr>
          <a:lstStyle/>
          <a:p>
            <a:r>
              <a:rPr lang="en-US" sz="2400" dirty="0" smtClean="0">
                <a:latin typeface="Chaparral Pro" panose="02060503040505020203" pitchFamily="18" charset="0"/>
              </a:rPr>
              <a:t>Talk to a faculty/staff  - been given specific information</a:t>
            </a:r>
          </a:p>
          <a:p>
            <a:endParaRPr lang="en-US" sz="2400" dirty="0" smtClean="0">
              <a:latin typeface="Chaparral Pro" panose="02060503040505020203" pitchFamily="18" charset="0"/>
            </a:endParaRPr>
          </a:p>
          <a:p>
            <a:r>
              <a:rPr lang="en-US" sz="2400" dirty="0" smtClean="0"/>
              <a:t>Sexual </a:t>
            </a:r>
            <a:r>
              <a:rPr lang="en-US" sz="2400" dirty="0"/>
              <a:t>Assault Support &amp; Help For Americans Abroad, SASHAA</a:t>
            </a:r>
            <a:endParaRPr lang="en-US" sz="2400" dirty="0" smtClean="0">
              <a:latin typeface="Chaparral Pro" panose="02060503040505020203" pitchFamily="18" charset="0"/>
            </a:endParaRPr>
          </a:p>
          <a:p>
            <a:endParaRPr lang="en-US" sz="2400" dirty="0" smtClean="0">
              <a:latin typeface="Chaparral Pro" panose="02060503040505020203" pitchFamily="18" charset="0"/>
            </a:endParaRPr>
          </a:p>
          <a:p>
            <a:r>
              <a:rPr lang="en-US" sz="2400" dirty="0" smtClean="0">
                <a:latin typeface="Chaparral Pro" panose="02060503040505020203" pitchFamily="18" charset="0"/>
              </a:rPr>
              <a:t>Call or email the Gender Violence Prevention Program- confidential</a:t>
            </a:r>
          </a:p>
          <a:p>
            <a:endParaRPr lang="en-US" sz="2400" dirty="0" smtClean="0">
              <a:latin typeface="Chaparral Pro" panose="02060503040505020203" pitchFamily="18" charset="0"/>
            </a:endParaRPr>
          </a:p>
          <a:p>
            <a:r>
              <a:rPr lang="en-US" sz="2400" dirty="0" smtClean="0">
                <a:latin typeface="Chaparral Pro" panose="02060503040505020203" pitchFamily="18" charset="0"/>
              </a:rPr>
              <a:t>Call Public Safety &amp; asked to be transferred</a:t>
            </a:r>
          </a:p>
          <a:p>
            <a:pPr marL="118872" indent="0">
              <a:buNone/>
            </a:pPr>
            <a:endParaRPr lang="en-US" sz="2400" dirty="0" smtClean="0">
              <a:latin typeface="Chaparral Pro" panose="02060503040505020203" pitchFamily="18" charset="0"/>
            </a:endParaRPr>
          </a:p>
          <a:p>
            <a:r>
              <a:rPr lang="en-US" sz="2400" dirty="0" smtClean="0">
                <a:latin typeface="Chaparral Pro" panose="02060503040505020203" pitchFamily="18" charset="0"/>
              </a:rPr>
              <a:t>Support one another – don’t question or blame</a:t>
            </a:r>
          </a:p>
          <a:p>
            <a:endParaRPr lang="en-US" dirty="0" smtClean="0">
              <a:latin typeface="Chaparral Pro" panose="02060503040505020203" pitchFamily="18" charset="0"/>
            </a:endParaRPr>
          </a:p>
        </p:txBody>
      </p:sp>
      <p:sp>
        <p:nvSpPr>
          <p:cNvPr id="3" name="Title 2"/>
          <p:cNvSpPr>
            <a:spLocks noGrp="1"/>
          </p:cNvSpPr>
          <p:nvPr>
            <p:ph type="title"/>
          </p:nvPr>
        </p:nvSpPr>
        <p:spPr/>
        <p:txBody>
          <a:bodyPr/>
          <a:lstStyle/>
          <a:p>
            <a:r>
              <a:rPr lang="en-US" dirty="0" smtClean="0"/>
              <a:t>If something happens…</a:t>
            </a:r>
            <a:endParaRPr lang="en-US" dirty="0"/>
          </a:p>
        </p:txBody>
      </p:sp>
    </p:spTree>
    <p:extLst>
      <p:ext uri="{BB962C8B-B14F-4D97-AF65-F5344CB8AC3E}">
        <p14:creationId xmlns:p14="http://schemas.microsoft.com/office/powerpoint/2010/main" val="10695234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Materials for this presentation relied on information from various sources including:</a:t>
            </a:r>
          </a:p>
          <a:p>
            <a:pPr lvl="1"/>
            <a:r>
              <a:rPr lang="en-US" dirty="0" smtClean="0"/>
              <a:t>Purdue University Student Health Centers  </a:t>
            </a:r>
            <a:r>
              <a:rPr lang="en-US" dirty="0" err="1" smtClean="0"/>
              <a:t>ppt</a:t>
            </a:r>
            <a:r>
              <a:rPr lang="en-US" dirty="0" smtClean="0"/>
              <a:t> for student abroad</a:t>
            </a:r>
          </a:p>
          <a:p>
            <a:pPr lvl="1"/>
            <a:r>
              <a:rPr lang="en-US" dirty="0" err="1" smtClean="0"/>
              <a:t>Univ</a:t>
            </a:r>
            <a:r>
              <a:rPr lang="en-US" dirty="0" smtClean="0"/>
              <a:t> of Calif. Education Abroad Program</a:t>
            </a:r>
          </a:p>
          <a:p>
            <a:pPr lvl="1"/>
            <a:r>
              <a:rPr lang="en-US" dirty="0" smtClean="0"/>
              <a:t>Univ. of Delaware</a:t>
            </a:r>
          </a:p>
          <a:p>
            <a:pPr lvl="1"/>
            <a:r>
              <a:rPr lang="en-US" dirty="0" smtClean="0"/>
              <a:t>Univ. of Nevada, Los Vegas Study Abroad Handbook</a:t>
            </a:r>
          </a:p>
          <a:p>
            <a:pPr lvl="1"/>
            <a:r>
              <a:rPr lang="en-US" dirty="0" smtClean="0"/>
              <a:t>SAFETI Peace Corp Rape Response Handbook</a:t>
            </a:r>
          </a:p>
          <a:p>
            <a:pPr lvl="1"/>
            <a:r>
              <a:rPr lang="en-US" dirty="0" smtClean="0"/>
              <a:t>Presentations by Nancy Newport RN, LPC, Consultant to Peace Corp</a:t>
            </a:r>
          </a:p>
          <a:p>
            <a:pPr lvl="1"/>
            <a:r>
              <a:rPr lang="en-US" dirty="0" smtClean="0"/>
              <a:t>Thank you to Joe Dempsey, SCSU Graduate Student for formatting this ppt.</a:t>
            </a:r>
          </a:p>
          <a:p>
            <a:pPr lvl="1"/>
            <a:endParaRPr lang="en-US" dirty="0"/>
          </a:p>
        </p:txBody>
      </p:sp>
      <p:sp>
        <p:nvSpPr>
          <p:cNvPr id="3" name="Title 2"/>
          <p:cNvSpPr>
            <a:spLocks noGrp="1"/>
          </p:cNvSpPr>
          <p:nvPr>
            <p:ph type="title"/>
          </p:nvPr>
        </p:nvSpPr>
        <p:spPr/>
        <p:txBody>
          <a:bodyPr/>
          <a:lstStyle/>
          <a:p>
            <a:r>
              <a:rPr lang="en-US" dirty="0" smtClean="0"/>
              <a:t>Resources</a:t>
            </a:r>
            <a:endParaRPr lang="en-US" dirty="0"/>
          </a:p>
        </p:txBody>
      </p:sp>
    </p:spTree>
    <p:extLst>
      <p:ext uri="{BB962C8B-B14F-4D97-AF65-F5344CB8AC3E}">
        <p14:creationId xmlns:p14="http://schemas.microsoft.com/office/powerpoint/2010/main" val="26813967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1"/>
            <a:ext cx="5562600" cy="5105402"/>
          </a:xfrm>
        </p:spPr>
        <p:txBody>
          <a:bodyPr>
            <a:normAutofit lnSpcReduction="10000"/>
          </a:bodyPr>
          <a:lstStyle/>
          <a:p>
            <a:r>
              <a:rPr lang="en-US" dirty="0" smtClean="0">
                <a:latin typeface="Chaparral Pro" panose="02060503040505020203" pitchFamily="18" charset="0"/>
              </a:rPr>
              <a:t>Doorway to a positive cultural experience</a:t>
            </a:r>
          </a:p>
          <a:p>
            <a:r>
              <a:rPr lang="en-US" dirty="0" smtClean="0">
                <a:latin typeface="Chaparral Pro" panose="02060503040505020203" pitchFamily="18" charset="0"/>
              </a:rPr>
              <a:t>Never a reason to submit to uncomfortable behavior or compromise your ethics</a:t>
            </a:r>
          </a:p>
          <a:p>
            <a:r>
              <a:rPr lang="en-US" dirty="0" smtClean="0">
                <a:latin typeface="Chaparral Pro" panose="02060503040505020203" pitchFamily="18" charset="0"/>
              </a:rPr>
              <a:t>If feel uneasy – get out of the situation</a:t>
            </a:r>
          </a:p>
          <a:p>
            <a:r>
              <a:rPr lang="en-US" dirty="0" smtClean="0">
                <a:latin typeface="Chaparral Pro" panose="02060503040505020203" pitchFamily="18" charset="0"/>
              </a:rPr>
              <a:t>Never sacrifice sense of safety for cultural sensitivity</a:t>
            </a:r>
          </a:p>
          <a:p>
            <a:pPr>
              <a:buNone/>
            </a:pPr>
            <a:endParaRPr lang="en-US" dirty="0" smtClean="0">
              <a:latin typeface="Chaparral Pro" panose="02060503040505020203" pitchFamily="18" charset="0"/>
            </a:endParaRPr>
          </a:p>
          <a:p>
            <a:pPr>
              <a:buNone/>
            </a:pPr>
            <a:r>
              <a:rPr lang="en-US" dirty="0" smtClean="0"/>
              <a:t>		</a:t>
            </a:r>
          </a:p>
          <a:p>
            <a:pPr>
              <a:buNone/>
            </a:pPr>
            <a:endParaRPr lang="en-US" dirty="0"/>
          </a:p>
        </p:txBody>
      </p:sp>
      <p:sp>
        <p:nvSpPr>
          <p:cNvPr id="3" name="Title 2"/>
          <p:cNvSpPr>
            <a:spLocks noGrp="1"/>
          </p:cNvSpPr>
          <p:nvPr>
            <p:ph type="title"/>
          </p:nvPr>
        </p:nvSpPr>
        <p:spPr/>
        <p:txBody>
          <a:bodyPr/>
          <a:lstStyle/>
          <a:p>
            <a:r>
              <a:rPr lang="en-US" dirty="0" smtClean="0"/>
              <a:t>Cultural Sensitivity</a:t>
            </a:r>
            <a:endParaRPr lang="en-US" dirty="0"/>
          </a:p>
        </p:txBody>
      </p:sp>
      <p:pic>
        <p:nvPicPr>
          <p:cNvPr id="5" name="Picture 4"/>
          <p:cNvPicPr>
            <a:picLocks noChangeAspect="1"/>
          </p:cNvPicPr>
          <p:nvPr/>
        </p:nvPicPr>
        <p:blipFill>
          <a:blip r:embed="rId3"/>
          <a:stretch>
            <a:fillRect/>
          </a:stretch>
        </p:blipFill>
        <p:spPr>
          <a:xfrm>
            <a:off x="5943599" y="2209800"/>
            <a:ext cx="2962275" cy="2401824"/>
          </a:xfrm>
          <a:prstGeom prst="rect">
            <a:avLst/>
          </a:prstGeom>
        </p:spPr>
      </p:pic>
    </p:spTree>
    <p:extLst>
      <p:ext uri="{BB962C8B-B14F-4D97-AF65-F5344CB8AC3E}">
        <p14:creationId xmlns:p14="http://schemas.microsoft.com/office/powerpoint/2010/main" val="33814568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lum bright="70000" contrast="-70000"/>
          </a:blip>
          <a:stretch>
            <a:fillRect/>
          </a:stretch>
        </p:blipFill>
        <p:spPr>
          <a:xfrm>
            <a:off x="152400" y="1752600"/>
            <a:ext cx="8763000" cy="3581400"/>
          </a:xfrm>
          <a:prstGeom prst="rect">
            <a:avLst/>
          </a:prstGeom>
          <a:noFill/>
        </p:spPr>
      </p:pic>
      <p:sp>
        <p:nvSpPr>
          <p:cNvPr id="3" name="Content Placeholder 2"/>
          <p:cNvSpPr>
            <a:spLocks noGrp="1"/>
          </p:cNvSpPr>
          <p:nvPr>
            <p:ph idx="1"/>
          </p:nvPr>
        </p:nvSpPr>
        <p:spPr>
          <a:xfrm>
            <a:off x="457200" y="1408176"/>
            <a:ext cx="8229600" cy="5105402"/>
          </a:xfrm>
        </p:spPr>
        <p:txBody>
          <a:bodyPr>
            <a:normAutofit lnSpcReduction="10000"/>
          </a:bodyPr>
          <a:lstStyle/>
          <a:p>
            <a:pPr>
              <a:buFont typeface="Wingdings" pitchFamily="2" charset="2"/>
              <a:buChar char="§"/>
            </a:pPr>
            <a:r>
              <a:rPr lang="en-US" dirty="0" smtClean="0">
                <a:latin typeface="Chaparral Pro" panose="02060503040505020203" pitchFamily="18" charset="0"/>
              </a:rPr>
              <a:t>Social climate, laws and personal interactions involving sexual orientation may be different</a:t>
            </a:r>
          </a:p>
          <a:p>
            <a:pPr>
              <a:buFont typeface="Wingdings" pitchFamily="2" charset="2"/>
              <a:buChar char="§"/>
            </a:pPr>
            <a:r>
              <a:rPr lang="en-US" dirty="0" smtClean="0">
                <a:latin typeface="Chaparral Pro" panose="02060503040505020203" pitchFamily="18" charset="0"/>
              </a:rPr>
              <a:t>Research the GLBT climate</a:t>
            </a:r>
          </a:p>
          <a:p>
            <a:pPr lvl="1">
              <a:buFont typeface="Wingdings" pitchFamily="2" charset="2"/>
              <a:buChar char="§"/>
            </a:pPr>
            <a:r>
              <a:rPr lang="en-US" dirty="0" smtClean="0">
                <a:latin typeface="Chaparral Pro" panose="02060503040505020203" pitchFamily="18" charset="0"/>
              </a:rPr>
              <a:t>Amnesty International</a:t>
            </a:r>
          </a:p>
          <a:p>
            <a:pPr lvl="1">
              <a:buFont typeface="Wingdings" pitchFamily="2" charset="2"/>
              <a:buChar char="§"/>
            </a:pPr>
            <a:r>
              <a:rPr lang="en-US" dirty="0" smtClean="0">
                <a:latin typeface="Chaparral Pro" panose="02060503040505020203" pitchFamily="18" charset="0"/>
              </a:rPr>
              <a:t>SCSU International Studies website</a:t>
            </a:r>
          </a:p>
          <a:p>
            <a:pPr lvl="2">
              <a:buNone/>
            </a:pPr>
            <a:r>
              <a:rPr lang="en-US" dirty="0" smtClean="0">
                <a:solidFill>
                  <a:srgbClr val="FF0000"/>
                </a:solidFill>
                <a:latin typeface="Chaparral Pro" panose="02060503040505020203" pitchFamily="18" charset="0"/>
                <a:hlinkClick r:id="rId4"/>
              </a:rPr>
              <a:t>http://www.stcloudstate.edu/studyabroad/orientation/lgbt/</a:t>
            </a:r>
            <a:endParaRPr lang="en-US" dirty="0" smtClean="0">
              <a:solidFill>
                <a:srgbClr val="FF0000"/>
              </a:solidFill>
              <a:latin typeface="Chaparral Pro" panose="02060503040505020203" pitchFamily="18" charset="0"/>
            </a:endParaRPr>
          </a:p>
          <a:p>
            <a:pPr>
              <a:buFont typeface="Wingdings" pitchFamily="2" charset="2"/>
              <a:buChar char="§"/>
            </a:pPr>
            <a:r>
              <a:rPr lang="en-US" dirty="0" smtClean="0">
                <a:latin typeface="Chaparral Pro" panose="02060503040505020203" pitchFamily="18" charset="0"/>
              </a:rPr>
              <a:t>Be aware that same sex touch may have different meanings – don’t assume</a:t>
            </a:r>
          </a:p>
          <a:p>
            <a:pPr>
              <a:buFont typeface="Wingdings" pitchFamily="2" charset="2"/>
              <a:buChar char="§"/>
            </a:pPr>
            <a:r>
              <a:rPr lang="en-US" dirty="0" smtClean="0">
                <a:latin typeface="Chaparral Pro" panose="02060503040505020203" pitchFamily="18" charset="0"/>
              </a:rPr>
              <a:t>Know the laws</a:t>
            </a:r>
          </a:p>
          <a:p>
            <a:pPr>
              <a:buFont typeface="Wingdings" pitchFamily="2" charset="2"/>
              <a:buChar char="§"/>
            </a:pPr>
            <a:r>
              <a:rPr lang="en-US" dirty="0" smtClean="0">
                <a:latin typeface="Chaparral Pro" panose="02060503040505020203" pitchFamily="18" charset="0"/>
              </a:rPr>
              <a:t>You may need to change your behavior to stay safe</a:t>
            </a:r>
            <a:endParaRPr lang="en-US" dirty="0">
              <a:latin typeface="Chaparral Pro" panose="02060503040505020203" pitchFamily="18" charset="0"/>
            </a:endParaRPr>
          </a:p>
        </p:txBody>
      </p:sp>
      <p:sp>
        <p:nvSpPr>
          <p:cNvPr id="2" name="Title 1"/>
          <p:cNvSpPr>
            <a:spLocks noGrp="1"/>
          </p:cNvSpPr>
          <p:nvPr>
            <p:ph type="title"/>
          </p:nvPr>
        </p:nvSpPr>
        <p:spPr/>
        <p:txBody>
          <a:bodyPr>
            <a:normAutofit/>
          </a:bodyPr>
          <a:lstStyle/>
          <a:p>
            <a:r>
              <a:rPr lang="en-US" dirty="0" smtClean="0"/>
              <a:t>Sexual Orientation and Gender Identity</a:t>
            </a:r>
            <a:endParaRPr lang="en-US" dirty="0"/>
          </a:p>
        </p:txBody>
      </p:sp>
    </p:spTree>
    <p:extLst>
      <p:ext uri="{BB962C8B-B14F-4D97-AF65-F5344CB8AC3E}">
        <p14:creationId xmlns:p14="http://schemas.microsoft.com/office/powerpoint/2010/main" val="8961856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953125" y="5387912"/>
            <a:ext cx="3152775" cy="1447800"/>
          </a:xfrm>
          <a:prstGeom prst="rect">
            <a:avLst/>
          </a:prstGeom>
        </p:spPr>
      </p:pic>
      <p:pic>
        <p:nvPicPr>
          <p:cNvPr id="6" name="Picture 5"/>
          <p:cNvPicPr>
            <a:picLocks noChangeAspect="1"/>
          </p:cNvPicPr>
          <p:nvPr/>
        </p:nvPicPr>
        <p:blipFill>
          <a:blip r:embed="rId3"/>
          <a:stretch>
            <a:fillRect/>
          </a:stretch>
        </p:blipFill>
        <p:spPr>
          <a:xfrm>
            <a:off x="64293" y="5235512"/>
            <a:ext cx="2052638" cy="1600200"/>
          </a:xfrm>
          <a:prstGeom prst="rect">
            <a:avLst/>
          </a:prstGeom>
        </p:spPr>
      </p:pic>
      <p:sp>
        <p:nvSpPr>
          <p:cNvPr id="2" name="Content Placeholder 1"/>
          <p:cNvSpPr>
            <a:spLocks noGrp="1"/>
          </p:cNvSpPr>
          <p:nvPr>
            <p:ph idx="1"/>
          </p:nvPr>
        </p:nvSpPr>
        <p:spPr>
          <a:xfrm>
            <a:off x="28575" y="3114217"/>
            <a:ext cx="8734425" cy="3772358"/>
          </a:xfrm>
        </p:spPr>
        <p:txBody>
          <a:bodyPr>
            <a:normAutofit/>
          </a:bodyPr>
          <a:lstStyle/>
          <a:p>
            <a:pPr marL="118872" indent="0">
              <a:buNone/>
            </a:pPr>
            <a:endParaRPr lang="en-US" sz="2200" dirty="0" smtClean="0">
              <a:latin typeface="Chaparral Pro" panose="02060503040505020203" pitchFamily="18" charset="0"/>
            </a:endParaRPr>
          </a:p>
          <a:p>
            <a:r>
              <a:rPr lang="en-US" sz="2200" dirty="0" smtClean="0">
                <a:latin typeface="Chaparral Pro" panose="02060503040505020203" pitchFamily="18" charset="0"/>
              </a:rPr>
              <a:t> Unfortunately, this is not how it is in many other countries. </a:t>
            </a:r>
          </a:p>
          <a:p>
            <a:r>
              <a:rPr lang="en-US" sz="2200" dirty="0" smtClean="0">
                <a:latin typeface="Chaparral Pro" panose="02060503040505020203" pitchFamily="18" charset="0"/>
              </a:rPr>
              <a:t>Be informed – talk to other women that have traveled in the country you are going to.</a:t>
            </a:r>
          </a:p>
          <a:p>
            <a:endParaRPr lang="en-US" dirty="0" smtClean="0"/>
          </a:p>
          <a:p>
            <a:pPr marL="118872" indent="0">
              <a:buNone/>
            </a:pPr>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Traveling Issues for Women</a:t>
            </a:r>
            <a:endParaRPr lang="en-US" dirty="0"/>
          </a:p>
        </p:txBody>
      </p:sp>
      <p:pic>
        <p:nvPicPr>
          <p:cNvPr id="5" name="Picture 4"/>
          <p:cNvPicPr>
            <a:picLocks noChangeAspect="1"/>
          </p:cNvPicPr>
          <p:nvPr/>
        </p:nvPicPr>
        <p:blipFill>
          <a:blip r:embed="rId4"/>
          <a:stretch>
            <a:fillRect/>
          </a:stretch>
        </p:blipFill>
        <p:spPr>
          <a:xfrm>
            <a:off x="276225" y="1219200"/>
            <a:ext cx="1628775" cy="1895017"/>
          </a:xfrm>
          <a:prstGeom prst="rect">
            <a:avLst/>
          </a:prstGeom>
        </p:spPr>
      </p:pic>
      <p:pic>
        <p:nvPicPr>
          <p:cNvPr id="7" name="Picture 6"/>
          <p:cNvPicPr>
            <a:picLocks noChangeAspect="1"/>
          </p:cNvPicPr>
          <p:nvPr/>
        </p:nvPicPr>
        <p:blipFill>
          <a:blip r:embed="rId5"/>
          <a:stretch>
            <a:fillRect/>
          </a:stretch>
        </p:blipFill>
        <p:spPr>
          <a:xfrm>
            <a:off x="7567612" y="1303673"/>
            <a:ext cx="1457325" cy="1945604"/>
          </a:xfrm>
          <a:prstGeom prst="rect">
            <a:avLst/>
          </a:prstGeom>
        </p:spPr>
      </p:pic>
      <p:sp>
        <p:nvSpPr>
          <p:cNvPr id="8" name="TextBox 7"/>
          <p:cNvSpPr txBox="1"/>
          <p:nvPr/>
        </p:nvSpPr>
        <p:spPr>
          <a:xfrm>
            <a:off x="1905000" y="1273805"/>
            <a:ext cx="5662612" cy="1477328"/>
          </a:xfrm>
          <a:prstGeom prst="rect">
            <a:avLst/>
          </a:prstGeom>
          <a:noFill/>
        </p:spPr>
        <p:txBody>
          <a:bodyPr wrap="square" rtlCol="0">
            <a:spAutoFit/>
          </a:bodyPr>
          <a:lstStyle/>
          <a:p>
            <a:pPr marL="285750" indent="-285750">
              <a:buFont typeface="Wingdings" panose="05000000000000000000" pitchFamily="2" charset="2"/>
              <a:buChar char="§"/>
            </a:pPr>
            <a:r>
              <a:rPr lang="en-US" dirty="0" smtClean="0">
                <a:latin typeface="Chaparral Pro" panose="02060503040505020203" pitchFamily="18" charset="0"/>
              </a:rPr>
              <a:t>American </a:t>
            </a:r>
            <a:r>
              <a:rPr lang="en-US" dirty="0">
                <a:latin typeface="Chaparral Pro" panose="02060503040505020203" pitchFamily="18" charset="0"/>
              </a:rPr>
              <a:t>woman's cultural bias that we are capable, independent and that it is our right to do anything that a man can do and go anywhere that a man can go.</a:t>
            </a:r>
          </a:p>
          <a:p>
            <a:endParaRPr lang="en-US" dirty="0"/>
          </a:p>
        </p:txBody>
      </p:sp>
    </p:spTree>
    <p:extLst>
      <p:ext uri="{BB962C8B-B14F-4D97-AF65-F5344CB8AC3E}">
        <p14:creationId xmlns:p14="http://schemas.microsoft.com/office/powerpoint/2010/main" val="36772789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Know the laws</a:t>
            </a:r>
          </a:p>
          <a:p>
            <a:pPr lvl="1"/>
            <a:r>
              <a:rPr lang="en-US" dirty="0" smtClean="0"/>
              <a:t>What may be illegal here may not be in host country</a:t>
            </a:r>
          </a:p>
          <a:p>
            <a:pPr lvl="1"/>
            <a:endParaRPr lang="en-US" dirty="0" smtClean="0"/>
          </a:p>
          <a:p>
            <a:pPr lvl="1"/>
            <a:r>
              <a:rPr lang="en-US" dirty="0" smtClean="0"/>
              <a:t>Do not relax your personal boundaries</a:t>
            </a:r>
          </a:p>
          <a:p>
            <a:pPr lvl="1"/>
            <a:endParaRPr lang="en-US" dirty="0" smtClean="0"/>
          </a:p>
          <a:p>
            <a:r>
              <a:rPr lang="en-US" sz="2400" dirty="0" smtClean="0"/>
              <a:t>Don’t feel compelled to return unwanted attention or engage in conversation</a:t>
            </a:r>
          </a:p>
          <a:p>
            <a:endParaRPr lang="en-US" sz="2400" dirty="0" smtClean="0"/>
          </a:p>
          <a:p>
            <a:r>
              <a:rPr lang="en-US" sz="2400" dirty="0" smtClean="0"/>
              <a:t>Make body language match your words</a:t>
            </a:r>
          </a:p>
          <a:p>
            <a:endParaRPr lang="en-US" sz="2400" dirty="0" smtClean="0"/>
          </a:p>
          <a:p>
            <a:r>
              <a:rPr lang="en-US" sz="2400" dirty="0" smtClean="0"/>
              <a:t>Be familiar with University Policy</a:t>
            </a:r>
          </a:p>
          <a:p>
            <a:endParaRPr lang="en-US" sz="2400" dirty="0"/>
          </a:p>
        </p:txBody>
      </p:sp>
      <p:sp>
        <p:nvSpPr>
          <p:cNvPr id="3" name="Title 2"/>
          <p:cNvSpPr>
            <a:spLocks noGrp="1"/>
          </p:cNvSpPr>
          <p:nvPr>
            <p:ph type="title"/>
          </p:nvPr>
        </p:nvSpPr>
        <p:spPr/>
        <p:txBody>
          <a:bodyPr/>
          <a:lstStyle/>
          <a:p>
            <a:r>
              <a:rPr lang="en-US" dirty="0" smtClean="0"/>
              <a:t>Sexual Harassment</a:t>
            </a:r>
            <a:endParaRPr lang="en-US" dirty="0"/>
          </a:p>
        </p:txBody>
      </p:sp>
    </p:spTree>
    <p:extLst>
      <p:ext uri="{BB962C8B-B14F-4D97-AF65-F5344CB8AC3E}">
        <p14:creationId xmlns:p14="http://schemas.microsoft.com/office/powerpoint/2010/main" val="27286559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219200"/>
            <a:ext cx="6705600" cy="5105402"/>
          </a:xfrm>
        </p:spPr>
        <p:txBody>
          <a:bodyPr>
            <a:normAutofit/>
          </a:bodyPr>
          <a:lstStyle/>
          <a:p>
            <a:r>
              <a:rPr lang="en-US" dirty="0" smtClean="0">
                <a:latin typeface="Chaparral Pro" panose="02060503040505020203" pitchFamily="18" charset="0"/>
              </a:rPr>
              <a:t>Ignore</a:t>
            </a:r>
          </a:p>
          <a:p>
            <a:endParaRPr lang="en-US" dirty="0" smtClean="0">
              <a:latin typeface="Chaparral Pro" panose="02060503040505020203" pitchFamily="18" charset="0"/>
            </a:endParaRPr>
          </a:p>
          <a:p>
            <a:r>
              <a:rPr lang="en-US" dirty="0" smtClean="0">
                <a:latin typeface="Chaparral Pro" panose="02060503040505020203" pitchFamily="18" charset="0"/>
              </a:rPr>
              <a:t>Pretend ignorance</a:t>
            </a:r>
          </a:p>
          <a:p>
            <a:endParaRPr lang="en-US" dirty="0" smtClean="0">
              <a:latin typeface="Chaparral Pro" panose="02060503040505020203" pitchFamily="18" charset="0"/>
            </a:endParaRPr>
          </a:p>
          <a:p>
            <a:r>
              <a:rPr lang="en-US" dirty="0" smtClean="0">
                <a:latin typeface="Chaparral Pro" panose="02060503040505020203" pitchFamily="18" charset="0"/>
              </a:rPr>
              <a:t>Feign confusion</a:t>
            </a:r>
          </a:p>
          <a:p>
            <a:endParaRPr lang="en-US" dirty="0" smtClean="0">
              <a:latin typeface="Chaparral Pro" panose="02060503040505020203" pitchFamily="18" charset="0"/>
            </a:endParaRPr>
          </a:p>
          <a:p>
            <a:r>
              <a:rPr lang="en-US" dirty="0" smtClean="0">
                <a:latin typeface="Chaparral Pro" panose="02060503040505020203" pitchFamily="18" charset="0"/>
              </a:rPr>
              <a:t>Move away</a:t>
            </a:r>
          </a:p>
          <a:p>
            <a:endParaRPr lang="en-US" dirty="0" smtClean="0">
              <a:latin typeface="Chaparral Pro" panose="02060503040505020203" pitchFamily="18" charset="0"/>
            </a:endParaRPr>
          </a:p>
          <a:p>
            <a:r>
              <a:rPr lang="en-US" dirty="0" smtClean="0">
                <a:latin typeface="Chaparral Pro" panose="02060503040505020203" pitchFamily="18" charset="0"/>
              </a:rPr>
              <a:t>If doesn’t work – be assertive</a:t>
            </a:r>
          </a:p>
          <a:p>
            <a:endParaRPr lang="en-US" dirty="0" smtClean="0">
              <a:latin typeface="Chaparral Pro" panose="02060503040505020203" pitchFamily="18" charset="0"/>
            </a:endParaRPr>
          </a:p>
          <a:p>
            <a:r>
              <a:rPr lang="en-US" dirty="0" smtClean="0">
                <a:latin typeface="Chaparral Pro" panose="02060503040505020203" pitchFamily="18" charset="0"/>
              </a:rPr>
              <a:t>Broken record technique</a:t>
            </a:r>
          </a:p>
        </p:txBody>
      </p:sp>
      <p:sp>
        <p:nvSpPr>
          <p:cNvPr id="3" name="Title 2"/>
          <p:cNvSpPr>
            <a:spLocks noGrp="1"/>
          </p:cNvSpPr>
          <p:nvPr>
            <p:ph type="title"/>
          </p:nvPr>
        </p:nvSpPr>
        <p:spPr/>
        <p:txBody>
          <a:bodyPr/>
          <a:lstStyle/>
          <a:p>
            <a:r>
              <a:rPr lang="en-US" dirty="0" smtClean="0"/>
              <a:t>Unwanted Attention -Effective Techniques</a:t>
            </a:r>
            <a:endParaRPr lang="en-US" dirty="0"/>
          </a:p>
        </p:txBody>
      </p:sp>
      <p:pic>
        <p:nvPicPr>
          <p:cNvPr id="5" name="Picture 4"/>
          <p:cNvPicPr>
            <a:picLocks noChangeAspect="1"/>
          </p:cNvPicPr>
          <p:nvPr/>
        </p:nvPicPr>
        <p:blipFill>
          <a:blip r:embed="rId3"/>
          <a:stretch>
            <a:fillRect/>
          </a:stretch>
        </p:blipFill>
        <p:spPr>
          <a:xfrm>
            <a:off x="6229350" y="1262064"/>
            <a:ext cx="2838450" cy="3381375"/>
          </a:xfrm>
          <a:prstGeom prst="rect">
            <a:avLst/>
          </a:prstGeom>
        </p:spPr>
      </p:pic>
    </p:spTree>
    <p:extLst>
      <p:ext uri="{BB962C8B-B14F-4D97-AF65-F5344CB8AC3E}">
        <p14:creationId xmlns:p14="http://schemas.microsoft.com/office/powerpoint/2010/main" val="5997862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latin typeface="Chaparral Pro" panose="02060503040505020203" pitchFamily="18" charset="0"/>
              </a:rPr>
              <a:t>Being a tourist &amp; standing out</a:t>
            </a:r>
          </a:p>
          <a:p>
            <a:r>
              <a:rPr lang="en-US" dirty="0" smtClean="0">
                <a:latin typeface="Chaparral Pro" panose="02060503040505020203" pitchFamily="18" charset="0"/>
              </a:rPr>
              <a:t>Not knowing local customs</a:t>
            </a:r>
          </a:p>
          <a:p>
            <a:r>
              <a:rPr lang="en-US" dirty="0" smtClean="0">
                <a:latin typeface="Chaparral Pro" panose="02060503040505020203" pitchFamily="18" charset="0"/>
              </a:rPr>
              <a:t>Not knowing the language well</a:t>
            </a:r>
          </a:p>
          <a:p>
            <a:r>
              <a:rPr lang="en-US" dirty="0" smtClean="0">
                <a:latin typeface="Chaparral Pro" panose="02060503040505020203" pitchFamily="18" charset="0"/>
              </a:rPr>
              <a:t>Traveling on public transportation</a:t>
            </a:r>
          </a:p>
          <a:p>
            <a:r>
              <a:rPr lang="en-US" dirty="0" smtClean="0">
                <a:latin typeface="Chaparral Pro" panose="02060503040505020203" pitchFamily="18" charset="0"/>
              </a:rPr>
              <a:t>Have not learned the cultural way to say no</a:t>
            </a:r>
          </a:p>
          <a:p>
            <a:r>
              <a:rPr lang="en-US" dirty="0" smtClean="0">
                <a:latin typeface="Chaparral Pro" panose="02060503040505020203" pitchFamily="18" charset="0"/>
              </a:rPr>
              <a:t>May not yet pick up clues of danger</a:t>
            </a:r>
          </a:p>
          <a:p>
            <a:r>
              <a:rPr lang="en-US" dirty="0" smtClean="0">
                <a:latin typeface="Chaparral Pro" panose="02060503040505020203" pitchFamily="18" charset="0"/>
              </a:rPr>
              <a:t>Being out late or in high crime areas</a:t>
            </a:r>
          </a:p>
          <a:p>
            <a:pPr>
              <a:buNone/>
            </a:pPr>
            <a:endParaRPr lang="en-US" dirty="0" smtClean="0">
              <a:latin typeface="Chaparral Pro" panose="02060503040505020203" pitchFamily="18" charset="0"/>
            </a:endParaRPr>
          </a:p>
          <a:p>
            <a:pPr>
              <a:buNone/>
            </a:pPr>
            <a:r>
              <a:rPr lang="en-US" sz="3600" dirty="0" smtClean="0">
                <a:latin typeface="Chaparral Pro" panose="02060503040505020203" pitchFamily="18" charset="0"/>
              </a:rPr>
              <a:t>*Drinking too much makes you a target for crime</a:t>
            </a:r>
          </a:p>
          <a:p>
            <a:pPr>
              <a:buNone/>
            </a:pPr>
            <a:r>
              <a:rPr lang="en-US" sz="3600" dirty="0" smtClean="0">
                <a:latin typeface="Chaparral Pro" panose="02060503040505020203" pitchFamily="18" charset="0"/>
              </a:rPr>
              <a:t>*Believing it can never happen to you makes you more vulnerable</a:t>
            </a:r>
          </a:p>
          <a:p>
            <a:endParaRPr lang="en-US" dirty="0"/>
          </a:p>
        </p:txBody>
      </p:sp>
      <p:sp>
        <p:nvSpPr>
          <p:cNvPr id="3" name="Title 2"/>
          <p:cNvSpPr>
            <a:spLocks noGrp="1"/>
          </p:cNvSpPr>
          <p:nvPr>
            <p:ph type="title"/>
          </p:nvPr>
        </p:nvSpPr>
        <p:spPr>
          <a:xfrm>
            <a:off x="457200" y="-76200"/>
            <a:ext cx="8229600" cy="1252728"/>
          </a:xfrm>
        </p:spPr>
        <p:txBody>
          <a:bodyPr>
            <a:normAutofit/>
          </a:bodyPr>
          <a:lstStyle/>
          <a:p>
            <a:r>
              <a:rPr lang="en-US" dirty="0" smtClean="0"/>
              <a:t>Sexual Assault</a:t>
            </a:r>
            <a:br>
              <a:rPr lang="en-US" dirty="0" smtClean="0"/>
            </a:br>
            <a:r>
              <a:rPr lang="en-US" dirty="0" smtClean="0"/>
              <a:t>Factors that increase risks</a:t>
            </a:r>
            <a:endParaRPr lang="en-US" dirty="0"/>
          </a:p>
        </p:txBody>
      </p:sp>
      <p:pic>
        <p:nvPicPr>
          <p:cNvPr id="4" name="Picture 3"/>
          <p:cNvPicPr>
            <a:picLocks noChangeAspect="1"/>
          </p:cNvPicPr>
          <p:nvPr/>
        </p:nvPicPr>
        <p:blipFill>
          <a:blip r:embed="rId3"/>
          <a:stretch>
            <a:fillRect/>
          </a:stretch>
        </p:blipFill>
        <p:spPr>
          <a:xfrm>
            <a:off x="6858000" y="1295400"/>
            <a:ext cx="1715050" cy="1362074"/>
          </a:xfrm>
          <a:prstGeom prst="rect">
            <a:avLst/>
          </a:prstGeom>
        </p:spPr>
      </p:pic>
    </p:spTree>
    <p:extLst>
      <p:ext uri="{BB962C8B-B14F-4D97-AF65-F5344CB8AC3E}">
        <p14:creationId xmlns:p14="http://schemas.microsoft.com/office/powerpoint/2010/main" val="7498547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143000"/>
            <a:ext cx="9067800" cy="5105402"/>
          </a:xfrm>
        </p:spPr>
        <p:txBody>
          <a:bodyPr>
            <a:normAutofit/>
          </a:bodyPr>
          <a:lstStyle/>
          <a:p>
            <a:r>
              <a:rPr lang="en-US" sz="2400" dirty="0" smtClean="0">
                <a:latin typeface="Chaparral Pro" panose="02060503040505020203" pitchFamily="18" charset="0"/>
              </a:rPr>
              <a:t>A new U.N. </a:t>
            </a:r>
            <a:r>
              <a:rPr lang="en-US" sz="2400" dirty="0" smtClean="0">
                <a:latin typeface="Chaparral Pro" panose="02060503040505020203" pitchFamily="18" charset="0"/>
                <a:hlinkClick r:id="rId3"/>
              </a:rPr>
              <a:t>report</a:t>
            </a:r>
            <a:r>
              <a:rPr lang="en-US" sz="2400" dirty="0" smtClean="0">
                <a:latin typeface="Chaparral Pro" panose="02060503040505020203" pitchFamily="18" charset="0"/>
              </a:rPr>
              <a:t> on narcotics use says ‘date-rape drugs" are on the rise worldwide.</a:t>
            </a:r>
          </a:p>
          <a:p>
            <a:endParaRPr lang="en-US" dirty="0" smtClean="0">
              <a:latin typeface="Chaparral Pro" panose="02060503040505020203" pitchFamily="18" charset="0"/>
            </a:endParaRPr>
          </a:p>
          <a:p>
            <a:endParaRPr lang="en-US" dirty="0">
              <a:latin typeface="Chaparral Pro" panose="02060503040505020203" pitchFamily="18" charset="0"/>
            </a:endParaRPr>
          </a:p>
          <a:p>
            <a:endParaRPr lang="en-US" dirty="0" smtClean="0">
              <a:latin typeface="Chaparral Pro" panose="02060503040505020203" pitchFamily="18" charset="0"/>
            </a:endParaRPr>
          </a:p>
          <a:p>
            <a:endParaRPr lang="en-US" dirty="0">
              <a:latin typeface="Chaparral Pro" panose="02060503040505020203" pitchFamily="18" charset="0"/>
            </a:endParaRPr>
          </a:p>
          <a:p>
            <a:endParaRPr lang="en-US" dirty="0" smtClean="0">
              <a:latin typeface="Chaparral Pro" panose="02060503040505020203" pitchFamily="18" charset="0"/>
            </a:endParaRPr>
          </a:p>
          <a:p>
            <a:pPr marL="118872" indent="0">
              <a:buNone/>
            </a:pPr>
            <a:endParaRPr lang="en-US" dirty="0" smtClean="0">
              <a:latin typeface="Chaparral Pro" panose="02060503040505020203" pitchFamily="18" charset="0"/>
            </a:endParaRPr>
          </a:p>
          <a:p>
            <a:r>
              <a:rPr lang="en-US" sz="2400" dirty="0" smtClean="0">
                <a:latin typeface="Chaparral Pro" panose="02060503040505020203" pitchFamily="18" charset="0"/>
              </a:rPr>
              <a:t>Sexual assault crimes are often </a:t>
            </a:r>
          </a:p>
          <a:p>
            <a:pPr marL="118872" indent="0">
              <a:buNone/>
            </a:pPr>
            <a:r>
              <a:rPr lang="en-US" sz="2400" dirty="0" smtClean="0">
                <a:latin typeface="Chaparral Pro" panose="02060503040505020203" pitchFamily="18" charset="0"/>
              </a:rPr>
              <a:t>committed in public places such as </a:t>
            </a:r>
          </a:p>
          <a:p>
            <a:pPr marL="118872" indent="0">
              <a:buNone/>
            </a:pPr>
            <a:r>
              <a:rPr lang="en-US" sz="2400" dirty="0" smtClean="0">
                <a:latin typeface="Chaparral Pro" panose="02060503040505020203" pitchFamily="18" charset="0"/>
              </a:rPr>
              <a:t>bars, restaurants, nightclubs but also in private surroundings</a:t>
            </a:r>
            <a:r>
              <a:rPr lang="en-US" dirty="0" smtClean="0">
                <a:latin typeface="Chaparral Pro" panose="02060503040505020203" pitchFamily="18" charset="0"/>
              </a:rPr>
              <a:t>.</a:t>
            </a:r>
            <a:endParaRPr lang="en-US" dirty="0">
              <a:latin typeface="Chaparral Pro" panose="02060503040505020203" pitchFamily="18" charset="0"/>
            </a:endParaRPr>
          </a:p>
        </p:txBody>
      </p:sp>
      <p:sp>
        <p:nvSpPr>
          <p:cNvPr id="3" name="Title 2"/>
          <p:cNvSpPr>
            <a:spLocks noGrp="1"/>
          </p:cNvSpPr>
          <p:nvPr>
            <p:ph type="title"/>
          </p:nvPr>
        </p:nvSpPr>
        <p:spPr/>
        <p:txBody>
          <a:bodyPr/>
          <a:lstStyle/>
          <a:p>
            <a:r>
              <a:rPr lang="en-US" dirty="0" smtClean="0"/>
              <a:t>RECENT UN STUDY</a:t>
            </a:r>
            <a:endParaRPr lang="en-US" dirty="0"/>
          </a:p>
        </p:txBody>
      </p:sp>
      <p:pic>
        <p:nvPicPr>
          <p:cNvPr id="4" name="Picture 3"/>
          <p:cNvPicPr>
            <a:picLocks noChangeAspect="1"/>
          </p:cNvPicPr>
          <p:nvPr/>
        </p:nvPicPr>
        <p:blipFill>
          <a:blip r:embed="rId4"/>
          <a:stretch>
            <a:fillRect/>
          </a:stretch>
        </p:blipFill>
        <p:spPr>
          <a:xfrm>
            <a:off x="140012" y="2057400"/>
            <a:ext cx="4431988" cy="2495550"/>
          </a:xfrm>
          <a:prstGeom prst="rect">
            <a:avLst/>
          </a:prstGeom>
        </p:spPr>
      </p:pic>
      <p:sp>
        <p:nvSpPr>
          <p:cNvPr id="5" name="TextBox 4"/>
          <p:cNvSpPr txBox="1"/>
          <p:nvPr/>
        </p:nvSpPr>
        <p:spPr>
          <a:xfrm>
            <a:off x="4994787" y="2289512"/>
            <a:ext cx="3924300" cy="2031325"/>
          </a:xfrm>
          <a:prstGeom prst="rect">
            <a:avLst/>
          </a:prstGeom>
        </p:spPr>
        <p:style>
          <a:lnRef idx="0">
            <a:schemeClr val="accent6"/>
          </a:lnRef>
          <a:fillRef idx="1003">
            <a:schemeClr val="dk2"/>
          </a:fillRef>
          <a:effectRef idx="3">
            <a:schemeClr val="accent6"/>
          </a:effectRef>
          <a:fontRef idx="minor">
            <a:schemeClr val="lt1"/>
          </a:fontRef>
        </p:style>
        <p:txBody>
          <a:bodyPr wrap="square" rtlCol="0">
            <a:spAutoFit/>
          </a:bodyPr>
          <a:lstStyle/>
          <a:p>
            <a:pPr marL="342900" indent="-342900">
              <a:buFont typeface="Arial" panose="020B0604020202020204" pitchFamily="34" charset="0"/>
              <a:buChar char="•"/>
            </a:pPr>
            <a:r>
              <a:rPr lang="en-US" sz="1400" dirty="0">
                <a:latin typeface="Chaparral Pro" panose="02060503040505020203" pitchFamily="18" charset="0"/>
              </a:rPr>
              <a:t>What is alarming is the unscrupulous way in which those drugs are used upon unwitting victims — the drugs, which are usually disguised in food or drinks, are introduced in dosages that are significantly higher than the dosages used for therapeutic purposes —a  practice which entails serious health risks for the victims. </a:t>
            </a:r>
          </a:p>
        </p:txBody>
      </p:sp>
    </p:spTree>
    <p:extLst>
      <p:ext uri="{BB962C8B-B14F-4D97-AF65-F5344CB8AC3E}">
        <p14:creationId xmlns:p14="http://schemas.microsoft.com/office/powerpoint/2010/main" val="29661040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Chaparral Pro" panose="02060503040505020203" pitchFamily="18" charset="0"/>
              </a:rPr>
              <a:t>Establish premature trust </a:t>
            </a:r>
          </a:p>
          <a:p>
            <a:pPr marL="118872" indent="0">
              <a:buNone/>
            </a:pPr>
            <a:r>
              <a:rPr lang="en-US" dirty="0">
                <a:latin typeface="Chaparral Pro" panose="02060503040505020203" pitchFamily="18" charset="0"/>
              </a:rPr>
              <a:t>	</a:t>
            </a:r>
            <a:r>
              <a:rPr lang="en-US" dirty="0" smtClean="0">
                <a:latin typeface="Chaparral Pro" panose="02060503040505020203" pitchFamily="18" charset="0"/>
              </a:rPr>
              <a:t>Charm for self-gain</a:t>
            </a:r>
          </a:p>
          <a:p>
            <a:pPr marL="768096" lvl="2" indent="0">
              <a:buNone/>
            </a:pPr>
            <a:r>
              <a:rPr lang="en-US" sz="2800" dirty="0" smtClean="0">
                <a:latin typeface="Chaparral Pro" panose="02060503040505020203" pitchFamily="18" charset="0"/>
              </a:rPr>
              <a:t>  Too many details</a:t>
            </a:r>
          </a:p>
          <a:p>
            <a:pPr marL="768096" lvl="2" indent="0">
              <a:buNone/>
            </a:pPr>
            <a:endParaRPr lang="en-US" sz="2800" dirty="0" smtClean="0">
              <a:latin typeface="Chaparral Pro" panose="02060503040505020203" pitchFamily="18" charset="0"/>
            </a:endParaRPr>
          </a:p>
          <a:p>
            <a:r>
              <a:rPr lang="en-US" dirty="0" smtClean="0">
                <a:latin typeface="Chaparral Pro" panose="02060503040505020203" pitchFamily="18" charset="0"/>
              </a:rPr>
              <a:t>Unsolicited giving to create indebtedness</a:t>
            </a:r>
          </a:p>
          <a:p>
            <a:endParaRPr lang="en-US" dirty="0" smtClean="0">
              <a:latin typeface="Chaparral Pro" panose="02060503040505020203" pitchFamily="18" charset="0"/>
            </a:endParaRPr>
          </a:p>
          <a:p>
            <a:r>
              <a:rPr lang="en-US" dirty="0" smtClean="0">
                <a:latin typeface="Chaparral Pro" panose="02060503040505020203" pitchFamily="18" charset="0"/>
              </a:rPr>
              <a:t>Unsolicited promises/false promises</a:t>
            </a:r>
          </a:p>
          <a:p>
            <a:pPr marL="118872" indent="0">
              <a:buNone/>
            </a:pPr>
            <a:endParaRPr lang="en-US" dirty="0" smtClean="0">
              <a:latin typeface="Chaparral Pro" panose="02060503040505020203" pitchFamily="18" charset="0"/>
            </a:endParaRPr>
          </a:p>
          <a:p>
            <a:r>
              <a:rPr lang="en-US" dirty="0" smtClean="0">
                <a:latin typeface="Chaparral Pro" panose="02060503040505020203" pitchFamily="18" charset="0"/>
              </a:rPr>
              <a:t>Discounting no</a:t>
            </a:r>
            <a:endParaRPr lang="en-US" dirty="0">
              <a:latin typeface="Chaparral Pro" panose="02060503040505020203" pitchFamily="18" charset="0"/>
            </a:endParaRPr>
          </a:p>
        </p:txBody>
      </p:sp>
      <p:sp>
        <p:nvSpPr>
          <p:cNvPr id="3" name="Title 2"/>
          <p:cNvSpPr>
            <a:spLocks noGrp="1"/>
          </p:cNvSpPr>
          <p:nvPr>
            <p:ph type="title"/>
          </p:nvPr>
        </p:nvSpPr>
        <p:spPr>
          <a:xfrm>
            <a:off x="485775" y="-76200"/>
            <a:ext cx="8229600" cy="1252728"/>
          </a:xfrm>
        </p:spPr>
        <p:txBody>
          <a:bodyPr>
            <a:normAutofit/>
          </a:bodyPr>
          <a:lstStyle/>
          <a:p>
            <a:r>
              <a:rPr lang="en-US" i="1" dirty="0" smtClean="0"/>
              <a:t>Gift of Fear</a:t>
            </a:r>
            <a:r>
              <a:rPr lang="en-US" dirty="0" smtClean="0"/>
              <a:t/>
            </a:r>
            <a:br>
              <a:rPr lang="en-US" dirty="0" smtClean="0"/>
            </a:br>
            <a:r>
              <a:rPr lang="en-US" dirty="0" smtClean="0"/>
              <a:t>How Predators Manipulate</a:t>
            </a:r>
            <a:endParaRPr lang="en-US" dirty="0"/>
          </a:p>
        </p:txBody>
      </p:sp>
      <p:pic>
        <p:nvPicPr>
          <p:cNvPr id="4" name="Picture 3"/>
          <p:cNvPicPr>
            <a:picLocks noChangeAspect="1"/>
          </p:cNvPicPr>
          <p:nvPr/>
        </p:nvPicPr>
        <p:blipFill>
          <a:blip r:embed="rId3"/>
          <a:stretch>
            <a:fillRect/>
          </a:stretch>
        </p:blipFill>
        <p:spPr>
          <a:xfrm>
            <a:off x="6172200" y="1167003"/>
            <a:ext cx="2705100" cy="1576197"/>
          </a:xfrm>
          <a:prstGeom prst="rect">
            <a:avLst/>
          </a:prstGeom>
        </p:spPr>
      </p:pic>
    </p:spTree>
    <p:extLst>
      <p:ext uri="{BB962C8B-B14F-4D97-AF65-F5344CB8AC3E}">
        <p14:creationId xmlns:p14="http://schemas.microsoft.com/office/powerpoint/2010/main" val="50663305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8&quot; unique_id=&quot;10002&quot;&gt;&lt;/object&gt;&lt;object type=&quot;2&quot; unique_id=&quot;10003&quot;&gt;&lt;object type=&quot;3&quot; unique_id=&quot;10445&quot;&gt;&lt;property id=&quot;20148&quot; value=&quot;5&quot;/&gt;&lt;property id=&quot;20300&quot; value=&quot;Slide 1 - &amp;quot;  St. Cloud State University&amp;quot;&quot;/&gt;&lt;property id=&quot;20307&quot; value=&quot;273&quot;/&gt;&lt;/object&gt;&lt;object type=&quot;3&quot; unique_id=&quot;11310&quot;&gt;&lt;property id=&quot;20148&quot; value=&quot;5&quot;/&gt;&lt;property id=&quot;20300&quot; value=&quot;Slide 5 - &amp;quot;Academic Quality &amp;quot;&quot;/&gt;&lt;property id=&quot;20307&quot; value=&quot;307&quot;/&gt;&lt;/object&gt;&lt;object type=&quot;3&quot; unique_id=&quot;11311&quot;&gt;&lt;property id=&quot;20148&quot; value=&quot;5&quot;/&gt;&lt;property id=&quot;20300&quot; value=&quot;Slide 2 - &amp;quot;St. Cloud State University St. Cloud, Minnesota&amp;quot;&quot;/&gt;&lt;property id=&quot;20307&quot; value=&quot;325&quot;/&gt;&lt;/object&gt;&lt;object type=&quot;3&quot; unique_id=&quot;11312&quot;&gt;&lt;property id=&quot;20148&quot; value=&quot;5&quot;/&gt;&lt;property id=&quot;20300&quot; value=&quot;Slide 3 - &amp;quot;Choose SCSU because…&amp;quot;&quot;/&gt;&lt;property id=&quot;20307&quot; value=&quot;326&quot;/&gt;&lt;/object&gt;&lt;object type=&quot;3&quot; unique_id=&quot;11313&quot;&gt;&lt;property id=&quot;20148&quot; value=&quot;5&quot;/&gt;&lt;property id=&quot;20300&quot; value=&quot;Slide 4 - &amp;quot;SCSU by Numbers&amp;quot;&quot;/&gt;&lt;property id=&quot;20307&quot; value=&quot;327&quot;/&gt;&lt;/object&gt;&lt;object type=&quot;3&quot; unique_id=&quot;11314&quot;&gt;&lt;property id=&quot;20148&quot; value=&quot;5&quot;/&gt;&lt;property id=&quot;20300&quot; value=&quot;Slide 6 - &amp;quot;Teaching First&amp;quot;&quot;/&gt;&lt;property id=&quot;20307&quot; value=&quot;308&quot;/&gt;&lt;/object&gt;&lt;object type=&quot;3&quot; unique_id=&quot;11315&quot;&gt;&lt;property id=&quot;20148&quot; value=&quot;5&quot;/&gt;&lt;property id=&quot;20300&quot; value=&quot;Slide 7 - &amp;quot;Discover Diversity &amp;quot;&quot;/&gt;&lt;property id=&quot;20307&quot; value=&quot;309&quot;/&gt;&lt;/object&gt;&lt;object type=&quot;3&quot; unique_id=&quot;11316&quot;&gt;&lt;property id=&quot;20148&quot; value=&quot;5&quot;/&gt;&lt;property id=&quot;20300&quot; value=&quot;Slide 8 - &amp;quot;Student Success&amp;quot;&quot;/&gt;&lt;property id=&quot;20307&quot; value=&quot;310&quot;/&gt;&lt;/object&gt;&lt;object type=&quot;3&quot; unique_id=&quot;11317&quot;&gt;&lt;property id=&quot;20148&quot; value=&quot;5&quot;/&gt;&lt;property id=&quot;20300&quot; value=&quot;Slide 9 - &amp;quot;Student Life&amp;quot;&quot;/&gt;&lt;property id=&quot;20307&quot; value=&quot;311&quot;/&gt;&lt;/object&gt;&lt;object type=&quot;3&quot; unique_id=&quot;11318&quot;&gt;&lt;property id=&quot;20148&quot; value=&quot;5&quot;/&gt;&lt;property id=&quot;20300&quot; value=&quot;Slide 10 - &amp;quot;Facilities &amp;quot;&quot;/&gt;&lt;property id=&quot;20307&quot; value=&quot;312&quot;/&gt;&lt;/object&gt;&lt;object type=&quot;3&quot; unique_id=&quot;11319&quot;&gt;&lt;property id=&quot;20148&quot; value=&quot;5&quot;/&gt;&lt;property id=&quot;20300&quot; value=&quot;Slide 11 - &amp;quot;International Undergraduate  Admission Requirements&amp;quot;&quot;/&gt;&lt;property id=&quot;20307&quot; value=&quot;313&quot;/&gt;&lt;/object&gt;&lt;object type=&quot;3&quot; unique_id=&quot;11320&quot;&gt;&lt;property id=&quot;20148&quot; value=&quot;5&quot;/&gt;&lt;property id=&quot;20300&quot; value=&quot;Slide 12 - &amp;quot;English Proficiency&amp;quot;&quot;/&gt;&lt;property id=&quot;20307&quot; value=&quot;319&quot;/&gt;&lt;/object&gt;&lt;object type=&quot;3&quot; unique_id=&quot;11321&quot;&gt;&lt;property id=&quot;20148&quot; value=&quot;5&quot;/&gt;&lt;property id=&quot;20300&quot; value=&quot;Slide 13 - &amp;quot;International Undergraduate  Financial Requirements  &amp;quot;&quot;/&gt;&lt;property id=&quot;20307&quot; value=&quot;321&quot;/&gt;&lt;/object&gt;&lt;object type=&quot;3&quot; unique_id=&quot;11322&quot;&gt;&lt;property id=&quot;20148&quot; value=&quot;5&quot;/&gt;&lt;property id=&quot;20300&quot; value=&quot;Slide 14 - &amp;quot;Affordability&amp;quot;&quot;/&gt;&lt;property id=&quot;20307&quot; value=&quot;315&quot;/&gt;&lt;/object&gt;&lt;object type=&quot;3&quot; unique_id=&quot;11323&quot;&gt;&lt;property id=&quot;20148&quot; value=&quot;5&quot;/&gt;&lt;property id=&quot;20300&quot; value=&quot;Slide 15 - &amp;quot;Academic and Cultural Sharing  Scholarship Requirements&amp;quot;&quot;/&gt;&lt;property id=&quot;20307&quot; value=&quot;316&quot;/&gt;&lt;/object&gt;&lt;object type=&quot;3&quot; unique_id=&quot;11324&quot;&gt;&lt;property id=&quot;20148&quot; value=&quot;5&quot;/&gt;&lt;property id=&quot;20300&quot; value=&quot;Slide 16 - &amp;quot;Why St. Cloud State University?  &amp;quot;&quot;/&gt;&lt;property id=&quot;20307&quot; value=&quot;317&quot;/&gt;&lt;/object&gt;&lt;object type=&quot;3&quot; unique_id=&quot;11325&quot;&gt;&lt;property id=&quot;20148&quot; value=&quot;5&quot;/&gt;&lt;property id=&quot;20300&quot; value=&quot;Slide 17 - &amp;quot;Contact Information &amp;quot;&quot;/&gt;&lt;property id=&quot;20307&quot; value=&quot;318&quot;/&gt;&lt;/object&gt;&lt;object type=&quot;3&quot; unique_id=&quot;11327&quot;&gt;&lt;property id=&quot;20148&quot; value=&quot;5&quot;/&gt;&lt;property id=&quot;20300&quot; value=&quot;Slide 18&quot;/&gt;&lt;property id=&quot;20307&quot; value=&quot;328&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2776</TotalTime>
  <Words>845</Words>
  <Application>Microsoft Office PowerPoint</Application>
  <PresentationFormat>On-screen Show (4:3)</PresentationFormat>
  <Paragraphs>147</Paragraphs>
  <Slides>14</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Chaparral Pro</vt:lpstr>
      <vt:lpstr>Corbel</vt:lpstr>
      <vt:lpstr>Wingdings</vt:lpstr>
      <vt:lpstr>Wingdings 2</vt:lpstr>
      <vt:lpstr>Wingdings 3</vt:lpstr>
      <vt:lpstr>Module</vt:lpstr>
      <vt:lpstr>Awareness and Empowerment When Studying Abroad</vt:lpstr>
      <vt:lpstr>Cultural Sensitivity</vt:lpstr>
      <vt:lpstr>Sexual Orientation and Gender Identity</vt:lpstr>
      <vt:lpstr>Traveling Issues for Women</vt:lpstr>
      <vt:lpstr>Sexual Harassment</vt:lpstr>
      <vt:lpstr>Unwanted Attention -Effective Techniques</vt:lpstr>
      <vt:lpstr>Sexual Assault Factors that increase risks</vt:lpstr>
      <vt:lpstr>RECENT UN STUDY</vt:lpstr>
      <vt:lpstr>Gift of Fear How Predators Manipulate</vt:lpstr>
      <vt:lpstr>Progressive Invasions</vt:lpstr>
      <vt:lpstr>Minimize Risk</vt:lpstr>
      <vt:lpstr>Strategies used by other students</vt:lpstr>
      <vt:lpstr>If something happens…</vt:lpstr>
      <vt:lpstr>Resources</vt:lpstr>
    </vt:vector>
  </TitlesOfParts>
  <Company>St. Cloud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Convocatio</dc:title>
  <dc:creator>shrode</dc:creator>
  <cp:lastModifiedBy>LaDue, Lee E.</cp:lastModifiedBy>
  <cp:revision>167</cp:revision>
  <cp:lastPrinted>2011-08-15T17:02:54Z</cp:lastPrinted>
  <dcterms:created xsi:type="dcterms:W3CDTF">2011-08-05T16:21:20Z</dcterms:created>
  <dcterms:modified xsi:type="dcterms:W3CDTF">2015-10-24T13:49:51Z</dcterms:modified>
</cp:coreProperties>
</file>