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handoutMasterIdLst>
    <p:handoutMasterId r:id="rId27"/>
  </p:handoutMasterIdLst>
  <p:sldIdLst>
    <p:sldId id="256" r:id="rId2"/>
    <p:sldId id="257" r:id="rId3"/>
    <p:sldId id="258" r:id="rId4"/>
    <p:sldId id="262" r:id="rId5"/>
    <p:sldId id="259" r:id="rId6"/>
    <p:sldId id="260" r:id="rId7"/>
    <p:sldId id="261" r:id="rId8"/>
    <p:sldId id="267" r:id="rId9"/>
    <p:sldId id="274" r:id="rId10"/>
    <p:sldId id="266" r:id="rId11"/>
    <p:sldId id="278" r:id="rId12"/>
    <p:sldId id="263" r:id="rId13"/>
    <p:sldId id="264" r:id="rId14"/>
    <p:sldId id="270" r:id="rId15"/>
    <p:sldId id="279" r:id="rId16"/>
    <p:sldId id="272" r:id="rId17"/>
    <p:sldId id="269" r:id="rId18"/>
    <p:sldId id="271" r:id="rId19"/>
    <p:sldId id="273" r:id="rId20"/>
    <p:sldId id="277" r:id="rId21"/>
    <p:sldId id="275" r:id="rId22"/>
    <p:sldId id="276" r:id="rId23"/>
    <p:sldId id="280" r:id="rId24"/>
    <p:sldId id="281" r:id="rId25"/>
    <p:sldId id="282"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3"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snapToGrid="0" snapToObjects="1">
      <p:cViewPr varScale="1">
        <p:scale>
          <a:sx n="181" d="100"/>
          <a:sy n="181" d="100"/>
        </p:scale>
        <p:origin x="-112" y="-440"/>
      </p:cViewPr>
      <p:guideLst>
        <p:guide orient="horz" pos="2160"/>
        <p:guide pos="2880"/>
      </p:guideLst>
    </p:cSldViewPr>
  </p:slideViewPr>
  <p:notesTextViewPr>
    <p:cViewPr>
      <p:scale>
        <a:sx n="100" d="100"/>
        <a:sy n="100" d="100"/>
      </p:scale>
      <p:origin x="0" y="0"/>
    </p:cViewPr>
  </p:notesTextViewPr>
  <p:sorterViewPr>
    <p:cViewPr>
      <p:scale>
        <a:sx n="145" d="100"/>
        <a:sy n="145" d="100"/>
      </p:scale>
      <p:origin x="0" y="152"/>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handoutMaster" Target="handoutMasters/handoutMaster1.xml"/><Relationship Id="rId28" Type="http://schemas.openxmlformats.org/officeDocument/2006/relationships/printerSettings" Target="printerSettings/printerSettings1.bin"/><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426375-0083-0B4F-9C70-9D3D01752729}" type="datetimeFigureOut">
              <a:rPr lang="en-US" smtClean="0"/>
              <a:t>7/16/15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D1A3187-64C5-5543-8771-471CD77E564E}" type="slidenum">
              <a:rPr lang="en-US" smtClean="0"/>
              <a:t>‹#›</a:t>
            </a:fld>
            <a:endParaRPr lang="en-US"/>
          </a:p>
        </p:txBody>
      </p:sp>
    </p:spTree>
    <p:extLst>
      <p:ext uri="{BB962C8B-B14F-4D97-AF65-F5344CB8AC3E}">
        <p14:creationId xmlns:p14="http://schemas.microsoft.com/office/powerpoint/2010/main" val="680372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1224927-E360-CA4A-A820-EA824DDFFB46}" type="datetimeFigureOut">
              <a:rPr lang="en-US" smtClean="0"/>
              <a:t>7/16/15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2A4CB7-05A8-0C47-B440-03A4A5622862}" type="slidenum">
              <a:rPr lang="en-US" smtClean="0"/>
              <a:t>‹#›</a:t>
            </a:fld>
            <a:endParaRPr lang="en-US"/>
          </a:p>
        </p:txBody>
      </p:sp>
    </p:spTree>
    <p:extLst>
      <p:ext uri="{BB962C8B-B14F-4D97-AF65-F5344CB8AC3E}">
        <p14:creationId xmlns:p14="http://schemas.microsoft.com/office/powerpoint/2010/main" val="3650576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224927-E360-CA4A-A820-EA824DDFFB46}" type="datetimeFigureOut">
              <a:rPr lang="en-US" smtClean="0"/>
              <a:t>7/16/15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2A4CB7-05A8-0C47-B440-03A4A5622862}" type="slidenum">
              <a:rPr lang="en-US" smtClean="0"/>
              <a:t>‹#›</a:t>
            </a:fld>
            <a:endParaRPr lang="en-US"/>
          </a:p>
        </p:txBody>
      </p:sp>
    </p:spTree>
    <p:extLst>
      <p:ext uri="{BB962C8B-B14F-4D97-AF65-F5344CB8AC3E}">
        <p14:creationId xmlns:p14="http://schemas.microsoft.com/office/powerpoint/2010/main" val="3096911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224927-E360-CA4A-A820-EA824DDFFB46}" type="datetimeFigureOut">
              <a:rPr lang="en-US" smtClean="0"/>
              <a:t>7/16/15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2A4CB7-05A8-0C47-B440-03A4A5622862}" type="slidenum">
              <a:rPr lang="en-US" smtClean="0"/>
              <a:t>‹#›</a:t>
            </a:fld>
            <a:endParaRPr lang="en-US"/>
          </a:p>
        </p:txBody>
      </p:sp>
    </p:spTree>
    <p:extLst>
      <p:ext uri="{BB962C8B-B14F-4D97-AF65-F5344CB8AC3E}">
        <p14:creationId xmlns:p14="http://schemas.microsoft.com/office/powerpoint/2010/main" val="3051923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224927-E360-CA4A-A820-EA824DDFFB46}" type="datetimeFigureOut">
              <a:rPr lang="en-US" smtClean="0"/>
              <a:t>7/16/15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2A4CB7-05A8-0C47-B440-03A4A5622862}" type="slidenum">
              <a:rPr lang="en-US" smtClean="0"/>
              <a:t>‹#›</a:t>
            </a:fld>
            <a:endParaRPr lang="en-US"/>
          </a:p>
        </p:txBody>
      </p:sp>
    </p:spTree>
    <p:extLst>
      <p:ext uri="{BB962C8B-B14F-4D97-AF65-F5344CB8AC3E}">
        <p14:creationId xmlns:p14="http://schemas.microsoft.com/office/powerpoint/2010/main" val="38408932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1224927-E360-CA4A-A820-EA824DDFFB46}" type="datetimeFigureOut">
              <a:rPr lang="en-US" smtClean="0"/>
              <a:t>7/16/15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2A4CB7-05A8-0C47-B440-03A4A5622862}" type="slidenum">
              <a:rPr lang="en-US" smtClean="0"/>
              <a:t>‹#›</a:t>
            </a:fld>
            <a:endParaRPr lang="en-US"/>
          </a:p>
        </p:txBody>
      </p:sp>
    </p:spTree>
    <p:extLst>
      <p:ext uri="{BB962C8B-B14F-4D97-AF65-F5344CB8AC3E}">
        <p14:creationId xmlns:p14="http://schemas.microsoft.com/office/powerpoint/2010/main" val="234695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1224927-E360-CA4A-A820-EA824DDFFB46}" type="datetimeFigureOut">
              <a:rPr lang="en-US" smtClean="0"/>
              <a:t>7/16/15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2A4CB7-05A8-0C47-B440-03A4A5622862}" type="slidenum">
              <a:rPr lang="en-US" smtClean="0"/>
              <a:t>‹#›</a:t>
            </a:fld>
            <a:endParaRPr lang="en-US"/>
          </a:p>
        </p:txBody>
      </p:sp>
    </p:spTree>
    <p:extLst>
      <p:ext uri="{BB962C8B-B14F-4D97-AF65-F5344CB8AC3E}">
        <p14:creationId xmlns:p14="http://schemas.microsoft.com/office/powerpoint/2010/main" val="2633122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1224927-E360-CA4A-A820-EA824DDFFB46}" type="datetimeFigureOut">
              <a:rPr lang="en-US" smtClean="0"/>
              <a:t>7/16/15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2A4CB7-05A8-0C47-B440-03A4A5622862}" type="slidenum">
              <a:rPr lang="en-US" smtClean="0"/>
              <a:t>‹#›</a:t>
            </a:fld>
            <a:endParaRPr lang="en-US"/>
          </a:p>
        </p:txBody>
      </p:sp>
    </p:spTree>
    <p:extLst>
      <p:ext uri="{BB962C8B-B14F-4D97-AF65-F5344CB8AC3E}">
        <p14:creationId xmlns:p14="http://schemas.microsoft.com/office/powerpoint/2010/main" val="23193952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1224927-E360-CA4A-A820-EA824DDFFB46}" type="datetimeFigureOut">
              <a:rPr lang="en-US" smtClean="0"/>
              <a:t>7/16/15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2A4CB7-05A8-0C47-B440-03A4A5622862}" type="slidenum">
              <a:rPr lang="en-US" smtClean="0"/>
              <a:t>‹#›</a:t>
            </a:fld>
            <a:endParaRPr lang="en-US"/>
          </a:p>
        </p:txBody>
      </p:sp>
    </p:spTree>
    <p:extLst>
      <p:ext uri="{BB962C8B-B14F-4D97-AF65-F5344CB8AC3E}">
        <p14:creationId xmlns:p14="http://schemas.microsoft.com/office/powerpoint/2010/main" val="1039682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224927-E360-CA4A-A820-EA824DDFFB46}" type="datetimeFigureOut">
              <a:rPr lang="en-US" smtClean="0"/>
              <a:t>7/16/15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2A4CB7-05A8-0C47-B440-03A4A5622862}" type="slidenum">
              <a:rPr lang="en-US" smtClean="0"/>
              <a:t>‹#›</a:t>
            </a:fld>
            <a:endParaRPr lang="en-US"/>
          </a:p>
        </p:txBody>
      </p:sp>
    </p:spTree>
    <p:extLst>
      <p:ext uri="{BB962C8B-B14F-4D97-AF65-F5344CB8AC3E}">
        <p14:creationId xmlns:p14="http://schemas.microsoft.com/office/powerpoint/2010/main" val="102688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224927-E360-CA4A-A820-EA824DDFFB46}" type="datetimeFigureOut">
              <a:rPr lang="en-US" smtClean="0"/>
              <a:t>7/16/15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2A4CB7-05A8-0C47-B440-03A4A5622862}" type="slidenum">
              <a:rPr lang="en-US" smtClean="0"/>
              <a:t>‹#›</a:t>
            </a:fld>
            <a:endParaRPr lang="en-US"/>
          </a:p>
        </p:txBody>
      </p:sp>
    </p:spTree>
    <p:extLst>
      <p:ext uri="{BB962C8B-B14F-4D97-AF65-F5344CB8AC3E}">
        <p14:creationId xmlns:p14="http://schemas.microsoft.com/office/powerpoint/2010/main" val="2333679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224927-E360-CA4A-A820-EA824DDFFB46}" type="datetimeFigureOut">
              <a:rPr lang="en-US" smtClean="0"/>
              <a:t>7/16/15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2A4CB7-05A8-0C47-B440-03A4A5622862}" type="slidenum">
              <a:rPr lang="en-US" smtClean="0"/>
              <a:t>‹#›</a:t>
            </a:fld>
            <a:endParaRPr lang="en-US"/>
          </a:p>
        </p:txBody>
      </p:sp>
    </p:spTree>
    <p:extLst>
      <p:ext uri="{BB962C8B-B14F-4D97-AF65-F5344CB8AC3E}">
        <p14:creationId xmlns:p14="http://schemas.microsoft.com/office/powerpoint/2010/main" val="302342101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224927-E360-CA4A-A820-EA824DDFFB46}" type="datetimeFigureOut">
              <a:rPr lang="en-US" smtClean="0"/>
              <a:t>7/16/15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2A4CB7-05A8-0C47-B440-03A4A5622862}" type="slidenum">
              <a:rPr lang="en-US" smtClean="0"/>
              <a:t>‹#›</a:t>
            </a:fld>
            <a:endParaRPr lang="en-US"/>
          </a:p>
        </p:txBody>
      </p:sp>
    </p:spTree>
    <p:extLst>
      <p:ext uri="{BB962C8B-B14F-4D97-AF65-F5344CB8AC3E}">
        <p14:creationId xmlns:p14="http://schemas.microsoft.com/office/powerpoint/2010/main" val="33554361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mailto:carrollc@umd.edu" TargetMode="External"/><Relationship Id="rId3" Type="http://schemas.openxmlformats.org/officeDocument/2006/relationships/hyperlink" Target="mailto:tixcoordinator@umd.edu"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59441"/>
            <a:ext cx="8007402" cy="1741010"/>
          </a:xfrm>
        </p:spPr>
        <p:txBody>
          <a:bodyPr/>
          <a:lstStyle/>
          <a:p>
            <a:r>
              <a:rPr lang="en-US" b="1" dirty="0" smtClean="0">
                <a:latin typeface="Arial"/>
                <a:cs typeface="Arial"/>
              </a:rPr>
              <a:t>Title IX &amp; UMPD</a:t>
            </a:r>
            <a:endParaRPr lang="en-US" b="1" dirty="0">
              <a:latin typeface="Arial"/>
              <a:cs typeface="Arial"/>
            </a:endParaRPr>
          </a:p>
        </p:txBody>
      </p:sp>
      <p:sp>
        <p:nvSpPr>
          <p:cNvPr id="3" name="Subtitle 2"/>
          <p:cNvSpPr>
            <a:spLocks noGrp="1"/>
          </p:cNvSpPr>
          <p:nvPr>
            <p:ph type="subTitle" idx="1"/>
          </p:nvPr>
        </p:nvSpPr>
        <p:spPr/>
        <p:txBody>
          <a:bodyPr/>
          <a:lstStyle/>
          <a:p>
            <a:endParaRPr lang="en-US" dirty="0" smtClean="0"/>
          </a:p>
          <a:p>
            <a:endParaRPr lang="en-US" sz="1200" dirty="0" smtClean="0"/>
          </a:p>
          <a:p>
            <a:endParaRPr lang="en-US" sz="1200" dirty="0"/>
          </a:p>
          <a:p>
            <a:r>
              <a:rPr lang="en-US" sz="1800" b="1" dirty="0">
                <a:solidFill>
                  <a:schemeClr val="tx1"/>
                </a:solidFill>
                <a:latin typeface="Times"/>
                <a:cs typeface="Times"/>
              </a:rPr>
              <a:t>OFFICE OF CIVIL RIGHTS &amp; SEXUAL MISCONDUCT</a:t>
            </a:r>
            <a:endParaRPr lang="en-US" sz="1800" dirty="0">
              <a:solidFill>
                <a:schemeClr val="tx1"/>
              </a:solidFill>
              <a:latin typeface="Times"/>
              <a:cs typeface="Times"/>
            </a:endParaRPr>
          </a:p>
          <a:p>
            <a:endParaRPr lang="en-US" sz="1200" dirty="0"/>
          </a:p>
        </p:txBody>
      </p:sp>
      <p:pic>
        <p:nvPicPr>
          <p:cNvPr id="4" name="image2.png"/>
          <p:cNvPicPr/>
          <p:nvPr/>
        </p:nvPicPr>
        <p:blipFill>
          <a:blip r:embed="rId2" cstate="print"/>
          <a:stretch>
            <a:fillRect/>
          </a:stretch>
        </p:blipFill>
        <p:spPr>
          <a:xfrm>
            <a:off x="3130800" y="4048309"/>
            <a:ext cx="2735580" cy="543126"/>
          </a:xfrm>
          <a:prstGeom prst="rect">
            <a:avLst/>
          </a:prstGeom>
        </p:spPr>
      </p:pic>
      <p:pic>
        <p:nvPicPr>
          <p:cNvPr id="5" name="image1.png"/>
          <p:cNvPicPr/>
          <p:nvPr/>
        </p:nvPicPr>
        <p:blipFill>
          <a:blip r:embed="rId3" cstate="print"/>
          <a:stretch>
            <a:fillRect/>
          </a:stretch>
        </p:blipFill>
        <p:spPr>
          <a:xfrm>
            <a:off x="2469739" y="4048309"/>
            <a:ext cx="604945" cy="465584"/>
          </a:xfrm>
          <a:prstGeom prst="rect">
            <a:avLst/>
          </a:prstGeom>
        </p:spPr>
      </p:pic>
    </p:spTree>
    <p:extLst>
      <p:ext uri="{BB962C8B-B14F-4D97-AF65-F5344CB8AC3E}">
        <p14:creationId xmlns:p14="http://schemas.microsoft.com/office/powerpoint/2010/main" val="20359781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Duties of RUEs</a:t>
            </a:r>
            <a:endParaRPr lang="en-US" b="1" dirty="0"/>
          </a:p>
        </p:txBody>
      </p:sp>
      <p:sp>
        <p:nvSpPr>
          <p:cNvPr id="3" name="Content Placeholder 2"/>
          <p:cNvSpPr>
            <a:spLocks noGrp="1"/>
          </p:cNvSpPr>
          <p:nvPr>
            <p:ph idx="1"/>
          </p:nvPr>
        </p:nvSpPr>
        <p:spPr/>
        <p:txBody>
          <a:bodyPr>
            <a:normAutofit/>
          </a:bodyPr>
          <a:lstStyle/>
          <a:p>
            <a:r>
              <a:rPr lang="en-US" dirty="0"/>
              <a:t>A responsible employee must report incidents of sexual violence to the Title IX coordinator </a:t>
            </a:r>
            <a:endParaRPr lang="en-US" dirty="0"/>
          </a:p>
          <a:p>
            <a:r>
              <a:rPr lang="en-US" dirty="0"/>
              <a:t>Title IX coordinator must be informed of all reports and complaints raising Title IX issues, even if the report or </a:t>
            </a:r>
            <a:r>
              <a:rPr lang="en-US" dirty="0" smtClean="0"/>
              <a:t>complaint </a:t>
            </a:r>
            <a:r>
              <a:rPr lang="en-US" dirty="0"/>
              <a:t>was initially filed with another individual or office, </a:t>
            </a:r>
            <a:endParaRPr lang="en-US" dirty="0"/>
          </a:p>
          <a:p>
            <a:endParaRPr lang="en-US" dirty="0"/>
          </a:p>
        </p:txBody>
      </p:sp>
    </p:spTree>
    <p:extLst>
      <p:ext uri="{BB962C8B-B14F-4D97-AF65-F5344CB8AC3E}">
        <p14:creationId xmlns:p14="http://schemas.microsoft.com/office/powerpoint/2010/main" val="36642648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b="1" dirty="0" smtClean="0"/>
              <a:t>Responsible University Employee (RUE)</a:t>
            </a:r>
            <a:endParaRPr lang="en-US" sz="3800" b="1" dirty="0"/>
          </a:p>
        </p:txBody>
      </p:sp>
      <p:sp>
        <p:nvSpPr>
          <p:cNvPr id="3" name="Content Placeholder 2"/>
          <p:cNvSpPr>
            <a:spLocks noGrp="1"/>
          </p:cNvSpPr>
          <p:nvPr>
            <p:ph idx="1"/>
          </p:nvPr>
        </p:nvSpPr>
        <p:spPr/>
        <p:txBody>
          <a:bodyPr>
            <a:normAutofit/>
          </a:bodyPr>
          <a:lstStyle/>
          <a:p>
            <a:pPr marL="0" indent="0">
              <a:buNone/>
            </a:pPr>
            <a:r>
              <a:rPr lang="en-US" dirty="0" smtClean="0"/>
              <a:t>“</a:t>
            </a:r>
            <a:r>
              <a:rPr lang="en-US" dirty="0"/>
              <a:t>Responsible University Employee” includes any University administrator, supervisor, faculty member, campus police, coach, athletic trainer, resident assistant, or non-confidential first responder who has the authority to take action to redress sexual misconduct; or whom a student could reasonably believe has such authority or duty. </a:t>
            </a:r>
            <a:endParaRPr lang="en-US" dirty="0"/>
          </a:p>
          <a:p>
            <a:pPr marL="0" indent="0">
              <a:buNone/>
            </a:pPr>
            <a:endParaRPr lang="en-US" dirty="0"/>
          </a:p>
        </p:txBody>
      </p:sp>
    </p:spTree>
    <p:extLst>
      <p:ext uri="{BB962C8B-B14F-4D97-AF65-F5344CB8AC3E}">
        <p14:creationId xmlns:p14="http://schemas.microsoft.com/office/powerpoint/2010/main" val="9957838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Intersections: Title IX &amp; UMPD</a:t>
            </a:r>
            <a:endParaRPr lang="en-US" b="1" dirty="0"/>
          </a:p>
        </p:txBody>
      </p:sp>
      <p:sp>
        <p:nvSpPr>
          <p:cNvPr id="3" name="Content Placeholder 2"/>
          <p:cNvSpPr>
            <a:spLocks noGrp="1"/>
          </p:cNvSpPr>
          <p:nvPr>
            <p:ph idx="1"/>
          </p:nvPr>
        </p:nvSpPr>
        <p:spPr/>
        <p:txBody>
          <a:bodyPr/>
          <a:lstStyle/>
          <a:p>
            <a:r>
              <a:rPr lang="en-US" dirty="0" smtClean="0"/>
              <a:t>Campus law enforcement are responsible employees.</a:t>
            </a:r>
          </a:p>
          <a:p>
            <a:r>
              <a:rPr lang="en-US" dirty="0" smtClean="0"/>
              <a:t>Responsible employees must report to the Title IX Coordinator.</a:t>
            </a:r>
          </a:p>
          <a:p>
            <a:r>
              <a:rPr lang="en-US" dirty="0" smtClean="0"/>
              <a:t>A criminal investigation does not relieve the institution from conducting it’s own investigation, and can not be determinative of a Title IX violation.</a:t>
            </a:r>
          </a:p>
          <a:p>
            <a:endParaRPr lang="en-US" dirty="0"/>
          </a:p>
        </p:txBody>
      </p:sp>
    </p:spTree>
    <p:extLst>
      <p:ext uri="{BB962C8B-B14F-4D97-AF65-F5344CB8AC3E}">
        <p14:creationId xmlns:p14="http://schemas.microsoft.com/office/powerpoint/2010/main" val="4792483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Intersections in Language</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44709100"/>
              </p:ext>
            </p:extLst>
          </p:nvPr>
        </p:nvGraphicFramePr>
        <p:xfrm>
          <a:off x="457200" y="1600200"/>
          <a:ext cx="8229600" cy="3535679"/>
        </p:xfrm>
        <a:graphic>
          <a:graphicData uri="http://schemas.openxmlformats.org/drawingml/2006/table">
            <a:tbl>
              <a:tblPr firstRow="1" bandRow="1">
                <a:tableStyleId>{5C22544A-7EE6-4342-B048-85BDC9FD1C3A}</a:tableStyleId>
              </a:tblPr>
              <a:tblGrid>
                <a:gridCol w="4114800"/>
                <a:gridCol w="4114800"/>
              </a:tblGrid>
              <a:tr h="370840">
                <a:tc>
                  <a:txBody>
                    <a:bodyPr/>
                    <a:lstStyle/>
                    <a:p>
                      <a:pPr algn="ctr"/>
                      <a:r>
                        <a:rPr lang="en-US" sz="2800" dirty="0" smtClean="0"/>
                        <a:t>Title IX Language</a:t>
                      </a:r>
                      <a:endParaRPr lang="en-US" sz="2800" dirty="0"/>
                    </a:p>
                  </a:txBody>
                  <a:tcPr/>
                </a:tc>
                <a:tc>
                  <a:txBody>
                    <a:bodyPr/>
                    <a:lstStyle/>
                    <a:p>
                      <a:pPr algn="ctr"/>
                      <a:r>
                        <a:rPr lang="en-US" sz="2800" dirty="0" smtClean="0"/>
                        <a:t>Criminal Justice Language</a:t>
                      </a:r>
                      <a:endParaRPr lang="en-US" sz="2800" dirty="0"/>
                    </a:p>
                  </a:txBody>
                  <a:tcPr/>
                </a:tc>
              </a:tr>
              <a:tr h="370840">
                <a:tc>
                  <a:txBody>
                    <a:bodyPr/>
                    <a:lstStyle/>
                    <a:p>
                      <a:pPr algn="l"/>
                      <a:r>
                        <a:rPr lang="en-US" sz="2400" dirty="0" smtClean="0"/>
                        <a:t>UMD Sexual</a:t>
                      </a:r>
                      <a:r>
                        <a:rPr lang="en-US" sz="2400" baseline="0" dirty="0" smtClean="0"/>
                        <a:t> Misconduct Policy</a:t>
                      </a:r>
                      <a:endParaRPr lang="en-US" sz="2400" dirty="0"/>
                    </a:p>
                  </a:txBody>
                  <a:tcPr/>
                </a:tc>
                <a:tc>
                  <a:txBody>
                    <a:bodyPr/>
                    <a:lstStyle/>
                    <a:p>
                      <a:r>
                        <a:rPr lang="en-US" sz="2400" dirty="0" smtClean="0"/>
                        <a:t>Maryland</a:t>
                      </a:r>
                      <a:r>
                        <a:rPr lang="en-US" sz="2400" baseline="0" dirty="0" smtClean="0"/>
                        <a:t> State Law</a:t>
                      </a:r>
                      <a:endParaRPr lang="en-US" sz="2400" dirty="0"/>
                    </a:p>
                  </a:txBody>
                  <a:tcPr/>
                </a:tc>
              </a:tr>
              <a:tr h="370840">
                <a:tc>
                  <a:txBody>
                    <a:bodyPr/>
                    <a:lstStyle/>
                    <a:p>
                      <a:pPr algn="l"/>
                      <a:r>
                        <a:rPr lang="en-US" sz="2400" dirty="0" smtClean="0"/>
                        <a:t>Preponderance</a:t>
                      </a:r>
                      <a:r>
                        <a:rPr lang="en-US" sz="2400" baseline="0" dirty="0" smtClean="0"/>
                        <a:t> of Evidence Standard</a:t>
                      </a:r>
                      <a:endParaRPr lang="en-US" sz="2400" dirty="0"/>
                    </a:p>
                  </a:txBody>
                  <a:tcPr/>
                </a:tc>
                <a:tc>
                  <a:txBody>
                    <a:bodyPr/>
                    <a:lstStyle/>
                    <a:p>
                      <a:r>
                        <a:rPr lang="en-US" sz="2400" dirty="0" smtClean="0"/>
                        <a:t>Beyond</a:t>
                      </a:r>
                      <a:r>
                        <a:rPr lang="en-US" sz="2400" baseline="0" dirty="0" smtClean="0"/>
                        <a:t> a Reasonable Doubt Standard</a:t>
                      </a:r>
                      <a:endParaRPr lang="en-US" sz="2400" dirty="0"/>
                    </a:p>
                  </a:txBody>
                  <a:tcPr/>
                </a:tc>
              </a:tr>
              <a:tr h="370840">
                <a:tc>
                  <a:txBody>
                    <a:bodyPr/>
                    <a:lstStyle/>
                    <a:p>
                      <a:pPr algn="l"/>
                      <a:r>
                        <a:rPr lang="en-US" sz="2400" dirty="0" smtClean="0"/>
                        <a:t>Complainant</a:t>
                      </a:r>
                      <a:endParaRPr lang="en-US" sz="2400" dirty="0"/>
                    </a:p>
                  </a:txBody>
                  <a:tcPr/>
                </a:tc>
                <a:tc>
                  <a:txBody>
                    <a:bodyPr/>
                    <a:lstStyle/>
                    <a:p>
                      <a:r>
                        <a:rPr lang="en-US" sz="2400" dirty="0" smtClean="0"/>
                        <a:t>Victim/Witness (Complaining Witness)</a:t>
                      </a:r>
                      <a:endParaRPr lang="en-US" sz="2400" dirty="0"/>
                    </a:p>
                  </a:txBody>
                  <a:tcPr/>
                </a:tc>
              </a:tr>
              <a:tr h="370840">
                <a:tc>
                  <a:txBody>
                    <a:bodyPr/>
                    <a:lstStyle/>
                    <a:p>
                      <a:pPr algn="l"/>
                      <a:r>
                        <a:rPr lang="en-US" sz="2400" dirty="0" smtClean="0"/>
                        <a:t>Respondent</a:t>
                      </a:r>
                      <a:endParaRPr lang="en-US" sz="2400" dirty="0"/>
                    </a:p>
                  </a:txBody>
                  <a:tcPr/>
                </a:tc>
                <a:tc>
                  <a:txBody>
                    <a:bodyPr/>
                    <a:lstStyle/>
                    <a:p>
                      <a:r>
                        <a:rPr lang="en-US" sz="2400" dirty="0" smtClean="0"/>
                        <a:t>Suspect,</a:t>
                      </a:r>
                      <a:r>
                        <a:rPr lang="en-US" sz="2400" baseline="0" dirty="0" smtClean="0"/>
                        <a:t> Accused</a:t>
                      </a:r>
                      <a:endParaRPr lang="en-US" sz="2400" dirty="0"/>
                    </a:p>
                  </a:txBody>
                  <a:tcPr/>
                </a:tc>
              </a:tr>
              <a:tr h="370840">
                <a:tc>
                  <a:txBody>
                    <a:bodyPr/>
                    <a:lstStyle/>
                    <a:p>
                      <a:pPr algn="l"/>
                      <a:r>
                        <a:rPr lang="en-US" sz="2400" dirty="0" smtClean="0"/>
                        <a:t>Responsible or Not Responsible</a:t>
                      </a:r>
                      <a:endParaRPr lang="en-US" sz="2400" dirty="0"/>
                    </a:p>
                  </a:txBody>
                  <a:tcPr/>
                </a:tc>
                <a:tc>
                  <a:txBody>
                    <a:bodyPr/>
                    <a:lstStyle/>
                    <a:p>
                      <a:r>
                        <a:rPr lang="en-US" sz="2400" dirty="0" smtClean="0"/>
                        <a:t>Guilty or Not Guilty</a:t>
                      </a:r>
                      <a:endParaRPr lang="en-US" sz="2400" dirty="0"/>
                    </a:p>
                  </a:txBody>
                  <a:tcPr/>
                </a:tc>
              </a:tr>
            </a:tbl>
          </a:graphicData>
        </a:graphic>
      </p:graphicFrame>
    </p:spTree>
    <p:extLst>
      <p:ext uri="{BB962C8B-B14F-4D97-AF65-F5344CB8AC3E}">
        <p14:creationId xmlns:p14="http://schemas.microsoft.com/office/powerpoint/2010/main" val="33542477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TIX &amp; UMPD Memorandum of Understanding (MOU)</a:t>
            </a:r>
            <a:endParaRPr lang="en-US" b="1" dirty="0"/>
          </a:p>
        </p:txBody>
      </p:sp>
      <p:sp>
        <p:nvSpPr>
          <p:cNvPr id="3" name="Content Placeholder 2"/>
          <p:cNvSpPr>
            <a:spLocks noGrp="1"/>
          </p:cNvSpPr>
          <p:nvPr>
            <p:ph idx="1"/>
          </p:nvPr>
        </p:nvSpPr>
        <p:spPr/>
        <p:txBody>
          <a:bodyPr>
            <a:normAutofit fontScale="92500" lnSpcReduction="10000"/>
          </a:bodyPr>
          <a:lstStyle/>
          <a:p>
            <a:r>
              <a:rPr lang="en-US" dirty="0" smtClean="0"/>
              <a:t>OCR / White House Directive</a:t>
            </a:r>
          </a:p>
          <a:p>
            <a:pPr marL="0" indent="0">
              <a:buNone/>
            </a:pPr>
            <a:r>
              <a:rPr lang="en-US" u="sng" dirty="0" smtClean="0"/>
              <a:t>Purpose</a:t>
            </a:r>
          </a:p>
          <a:p>
            <a:pPr marL="0" indent="0">
              <a:buNone/>
            </a:pPr>
            <a:r>
              <a:rPr lang="en-US" i="1" dirty="0" smtClean="0"/>
              <a:t>	Because </a:t>
            </a:r>
            <a:r>
              <a:rPr lang="en-US" i="1" dirty="0"/>
              <a:t>sexual misconduct may constitute a </a:t>
            </a:r>
            <a:r>
              <a:rPr lang="en-US" i="1" dirty="0" smtClean="0"/>
              <a:t>	violation </a:t>
            </a:r>
            <a:r>
              <a:rPr lang="en-US" i="1" dirty="0"/>
              <a:t>of the University Sexual Misconduct </a:t>
            </a:r>
            <a:r>
              <a:rPr lang="en-US" i="1" dirty="0" smtClean="0"/>
              <a:t>	policy </a:t>
            </a:r>
            <a:r>
              <a:rPr lang="en-US" i="1" dirty="0"/>
              <a:t>and violate the criminal laws of Maryland, </a:t>
            </a:r>
            <a:r>
              <a:rPr lang="en-US" i="1" dirty="0" smtClean="0"/>
              <a:t>	it </a:t>
            </a:r>
            <a:r>
              <a:rPr lang="en-US" i="1" dirty="0"/>
              <a:t>is important </a:t>
            </a:r>
            <a:r>
              <a:rPr lang="en-US" i="1" dirty="0" smtClean="0"/>
              <a:t>to </a:t>
            </a:r>
            <a:r>
              <a:rPr lang="en-US" i="1" dirty="0"/>
              <a:t>clarify the working relationship </a:t>
            </a:r>
            <a:r>
              <a:rPr lang="en-US" i="1" dirty="0" smtClean="0"/>
              <a:t>	between </a:t>
            </a:r>
            <a:r>
              <a:rPr lang="en-US" i="1" dirty="0"/>
              <a:t>the University’s Title IX and public </a:t>
            </a:r>
            <a:r>
              <a:rPr lang="en-US" i="1" dirty="0" smtClean="0"/>
              <a:t>	safety response. This will ensure </a:t>
            </a:r>
            <a:r>
              <a:rPr lang="en-US" i="1" dirty="0"/>
              <a:t>an effective, </a:t>
            </a:r>
            <a:r>
              <a:rPr lang="en-US" i="1" dirty="0" smtClean="0"/>
              <a:t>	prompt </a:t>
            </a:r>
            <a:r>
              <a:rPr lang="en-US" i="1" dirty="0"/>
              <a:t>and coordinated response to sexual </a:t>
            </a:r>
            <a:r>
              <a:rPr lang="en-US" i="1" dirty="0" smtClean="0"/>
              <a:t>	violence</a:t>
            </a:r>
            <a:r>
              <a:rPr lang="en-US" i="1" dirty="0"/>
              <a:t>, stalking and relationship violence. </a:t>
            </a:r>
          </a:p>
          <a:p>
            <a:pPr marL="0" indent="0">
              <a:buNone/>
            </a:pPr>
            <a:endParaRPr lang="en-US" i="1" dirty="0"/>
          </a:p>
        </p:txBody>
      </p:sp>
    </p:spTree>
    <p:extLst>
      <p:ext uri="{BB962C8B-B14F-4D97-AF65-F5344CB8AC3E}">
        <p14:creationId xmlns:p14="http://schemas.microsoft.com/office/powerpoint/2010/main" val="11643019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Calibri" charset="0"/>
              </a:rPr>
              <a:t>National Association of College and University Attorneys, (NACUA)</a:t>
            </a:r>
            <a:endParaRPr lang="en-US" b="1" dirty="0"/>
          </a:p>
        </p:txBody>
      </p:sp>
      <p:sp>
        <p:nvSpPr>
          <p:cNvPr id="3" name="Content Placeholder 2"/>
          <p:cNvSpPr>
            <a:spLocks noGrp="1"/>
          </p:cNvSpPr>
          <p:nvPr>
            <p:ph idx="1"/>
          </p:nvPr>
        </p:nvSpPr>
        <p:spPr/>
        <p:txBody>
          <a:bodyPr/>
          <a:lstStyle/>
          <a:p>
            <a:r>
              <a:rPr lang="en-US" dirty="0">
                <a:latin typeface="Calibri" charset="0"/>
              </a:rPr>
              <a:t>Any agreement or Memorandum of Understanding (MOU) with a local police department must allow the school to meet its Title IX obligation to resolve complaints promptly and equitably.</a:t>
            </a:r>
            <a:r>
              <a:rPr lang="ja-JP" altLang="en-US" dirty="0">
                <a:latin typeface="Calibri" charset="0"/>
              </a:rPr>
              <a:t>”</a:t>
            </a:r>
            <a:endParaRPr lang="en-US" altLang="ja-JP" dirty="0">
              <a:latin typeface="Calibri" charset="0"/>
            </a:endParaRPr>
          </a:p>
          <a:p>
            <a:pPr marL="0" indent="0">
              <a:buNone/>
            </a:pPr>
            <a:endParaRPr lang="en-US" dirty="0"/>
          </a:p>
        </p:txBody>
      </p:sp>
    </p:spTree>
    <p:extLst>
      <p:ext uri="{BB962C8B-B14F-4D97-AF65-F5344CB8AC3E}">
        <p14:creationId xmlns:p14="http://schemas.microsoft.com/office/powerpoint/2010/main" val="25583056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MOU Agreements</a:t>
            </a:r>
            <a:endParaRPr lang="en-US" b="1" dirty="0"/>
          </a:p>
        </p:txBody>
      </p:sp>
      <p:sp>
        <p:nvSpPr>
          <p:cNvPr id="3" name="Content Placeholder 2"/>
          <p:cNvSpPr>
            <a:spLocks noGrp="1"/>
          </p:cNvSpPr>
          <p:nvPr>
            <p:ph idx="1"/>
          </p:nvPr>
        </p:nvSpPr>
        <p:spPr/>
        <p:txBody>
          <a:bodyPr>
            <a:normAutofit/>
          </a:bodyPr>
          <a:lstStyle/>
          <a:p>
            <a:pPr lvl="0"/>
            <a:r>
              <a:rPr lang="en-US" dirty="0"/>
              <a:t>When there is both a Title IX investigation and criminal investigation co-occurring, the lead UMPD investigator will communicate </a:t>
            </a:r>
            <a:r>
              <a:rPr lang="en-US" dirty="0" smtClean="0"/>
              <a:t>and share </a:t>
            </a:r>
            <a:r>
              <a:rPr lang="en-US" dirty="0"/>
              <a:t>information to the extent possible, with the Title IX investigator. </a:t>
            </a:r>
          </a:p>
          <a:p>
            <a:pPr marL="0" indent="0">
              <a:buNone/>
            </a:pPr>
            <a:r>
              <a:rPr lang="en-US" dirty="0"/>
              <a:t> </a:t>
            </a:r>
          </a:p>
          <a:p>
            <a:pPr marL="0" indent="0">
              <a:buNone/>
            </a:pPr>
            <a:endParaRPr lang="en-US" dirty="0"/>
          </a:p>
          <a:p>
            <a:endParaRPr lang="en-US" dirty="0"/>
          </a:p>
        </p:txBody>
      </p:sp>
    </p:spTree>
    <p:extLst>
      <p:ext uri="{BB962C8B-B14F-4D97-AF65-F5344CB8AC3E}">
        <p14:creationId xmlns:p14="http://schemas.microsoft.com/office/powerpoint/2010/main" val="21439880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MOU  Agreements</a:t>
            </a:r>
            <a:endParaRPr lang="en-US" b="1" dirty="0"/>
          </a:p>
        </p:txBody>
      </p:sp>
      <p:sp>
        <p:nvSpPr>
          <p:cNvPr id="3" name="Content Placeholder 2"/>
          <p:cNvSpPr>
            <a:spLocks noGrp="1"/>
          </p:cNvSpPr>
          <p:nvPr>
            <p:ph idx="1"/>
          </p:nvPr>
        </p:nvSpPr>
        <p:spPr/>
        <p:txBody>
          <a:bodyPr>
            <a:normAutofit/>
          </a:bodyPr>
          <a:lstStyle/>
          <a:p>
            <a:pPr lvl="0"/>
            <a:r>
              <a:rPr lang="en-US" dirty="0"/>
              <a:t>An investigation conducted by UMPD is a </a:t>
            </a:r>
            <a:r>
              <a:rPr lang="en-US" b="1" dirty="0"/>
              <a:t>separate investigation </a:t>
            </a:r>
            <a:r>
              <a:rPr lang="en-US" dirty="0"/>
              <a:t>from the Title IX investigation. </a:t>
            </a:r>
            <a:endParaRPr lang="en-US" dirty="0" smtClean="0"/>
          </a:p>
          <a:p>
            <a:pPr lvl="0"/>
            <a:r>
              <a:rPr lang="en-US" dirty="0" smtClean="0"/>
              <a:t>These </a:t>
            </a:r>
            <a:r>
              <a:rPr lang="en-US" dirty="0"/>
              <a:t>investigations proceed on parallel paths, and involve different professional and legal obligations under federal and state law.</a:t>
            </a:r>
          </a:p>
          <a:p>
            <a:pPr marL="0" indent="0">
              <a:buNone/>
            </a:pPr>
            <a:r>
              <a:rPr lang="en-US" dirty="0"/>
              <a:t> </a:t>
            </a:r>
          </a:p>
          <a:p>
            <a:pPr marL="0" indent="0">
              <a:buNone/>
            </a:pPr>
            <a:endParaRPr lang="en-US" dirty="0"/>
          </a:p>
        </p:txBody>
      </p:sp>
    </p:spTree>
    <p:extLst>
      <p:ext uri="{BB962C8B-B14F-4D97-AF65-F5344CB8AC3E}">
        <p14:creationId xmlns:p14="http://schemas.microsoft.com/office/powerpoint/2010/main" val="17296787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MOU Agreements</a:t>
            </a:r>
            <a:endParaRPr lang="en-US" b="1" dirty="0"/>
          </a:p>
        </p:txBody>
      </p:sp>
      <p:sp>
        <p:nvSpPr>
          <p:cNvPr id="3" name="Content Placeholder 2"/>
          <p:cNvSpPr>
            <a:spLocks noGrp="1"/>
          </p:cNvSpPr>
          <p:nvPr>
            <p:ph idx="1"/>
          </p:nvPr>
        </p:nvSpPr>
        <p:spPr/>
        <p:txBody>
          <a:bodyPr>
            <a:normAutofit/>
          </a:bodyPr>
          <a:lstStyle/>
          <a:p>
            <a:pPr lvl="0"/>
            <a:r>
              <a:rPr lang="en-US" dirty="0"/>
              <a:t>Investigations between the UMPD and the Title IX Office will be conducted in a coordinated effort to the greatest extent possible, to minimize repetition of interviews, and maximize efficiency of University resources. </a:t>
            </a:r>
          </a:p>
          <a:p>
            <a:pPr marL="0" indent="0">
              <a:buNone/>
            </a:pPr>
            <a:r>
              <a:rPr lang="en-US" dirty="0"/>
              <a:t> </a:t>
            </a:r>
          </a:p>
        </p:txBody>
      </p:sp>
    </p:spTree>
    <p:extLst>
      <p:ext uri="{BB962C8B-B14F-4D97-AF65-F5344CB8AC3E}">
        <p14:creationId xmlns:p14="http://schemas.microsoft.com/office/powerpoint/2010/main" val="41943549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MOU Agreements</a:t>
            </a:r>
            <a:endParaRPr lang="en-US" b="1" dirty="0"/>
          </a:p>
        </p:txBody>
      </p:sp>
      <p:sp>
        <p:nvSpPr>
          <p:cNvPr id="3" name="Content Placeholder 2"/>
          <p:cNvSpPr>
            <a:spLocks noGrp="1"/>
          </p:cNvSpPr>
          <p:nvPr>
            <p:ph idx="1"/>
          </p:nvPr>
        </p:nvSpPr>
        <p:spPr/>
        <p:txBody>
          <a:bodyPr/>
          <a:lstStyle/>
          <a:p>
            <a:pPr lvl="0"/>
            <a:r>
              <a:rPr lang="en-US" dirty="0"/>
              <a:t>At the request of UMPD, the Title IX Office may defer their investigation. Delays longer than 10 days will not be allowed unless there are extenuating circumstances. </a:t>
            </a:r>
          </a:p>
          <a:p>
            <a:endParaRPr lang="en-US" dirty="0"/>
          </a:p>
        </p:txBody>
      </p:sp>
    </p:spTree>
    <p:extLst>
      <p:ext uri="{BB962C8B-B14F-4D97-AF65-F5344CB8AC3E}">
        <p14:creationId xmlns:p14="http://schemas.microsoft.com/office/powerpoint/2010/main" val="468158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smtClean="0"/>
              <a:t>Learning Objectives</a:t>
            </a:r>
            <a:endParaRPr lang="en-US" b="1" dirty="0"/>
          </a:p>
        </p:txBody>
      </p:sp>
      <p:sp>
        <p:nvSpPr>
          <p:cNvPr id="5" name="Content Placeholder 4"/>
          <p:cNvSpPr>
            <a:spLocks noGrp="1"/>
          </p:cNvSpPr>
          <p:nvPr>
            <p:ph idx="1"/>
          </p:nvPr>
        </p:nvSpPr>
        <p:spPr/>
        <p:txBody>
          <a:bodyPr>
            <a:normAutofit/>
          </a:bodyPr>
          <a:lstStyle/>
          <a:p>
            <a:pPr marL="0" lvl="0" indent="0">
              <a:buNone/>
            </a:pPr>
            <a:r>
              <a:rPr lang="en-US" i="1" dirty="0" smtClean="0"/>
              <a:t>At the end of this training participants will be better able to: </a:t>
            </a:r>
          </a:p>
          <a:p>
            <a:pPr>
              <a:lnSpc>
                <a:spcPct val="80000"/>
              </a:lnSpc>
            </a:pPr>
            <a:r>
              <a:rPr lang="en-US" sz="3600" dirty="0" smtClean="0"/>
              <a:t>Describe </a:t>
            </a:r>
            <a:r>
              <a:rPr lang="en-US" sz="3600" dirty="0"/>
              <a:t>the role of Title IX on UMD’s campus</a:t>
            </a:r>
          </a:p>
          <a:p>
            <a:pPr lvl="0">
              <a:lnSpc>
                <a:spcPct val="80000"/>
              </a:lnSpc>
            </a:pPr>
            <a:r>
              <a:rPr lang="en-US" sz="3600" dirty="0"/>
              <a:t>Identify </a:t>
            </a:r>
            <a:r>
              <a:rPr lang="en-US" sz="3600" dirty="0" smtClean="0"/>
              <a:t>intersections between the Title IX Response and UMPD Response to Title IX crimes </a:t>
            </a:r>
          </a:p>
          <a:p>
            <a:pPr lvl="0"/>
            <a:r>
              <a:rPr lang="en-US" sz="3600" dirty="0" smtClean="0"/>
              <a:t>Initiate effective collaboration</a:t>
            </a:r>
            <a:endParaRPr lang="en-US" sz="3600" dirty="0"/>
          </a:p>
          <a:p>
            <a:endParaRPr lang="en-US" dirty="0"/>
          </a:p>
        </p:txBody>
      </p:sp>
    </p:spTree>
    <p:extLst>
      <p:ext uri="{BB962C8B-B14F-4D97-AF65-F5344CB8AC3E}">
        <p14:creationId xmlns:p14="http://schemas.microsoft.com/office/powerpoint/2010/main" val="42599807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Responsibilities of TIX</a:t>
            </a:r>
            <a:endParaRPr lang="en-US" b="1" dirty="0"/>
          </a:p>
        </p:txBody>
      </p:sp>
      <p:sp>
        <p:nvSpPr>
          <p:cNvPr id="3" name="Content Placeholder 2"/>
          <p:cNvSpPr>
            <a:spLocks noGrp="1"/>
          </p:cNvSpPr>
          <p:nvPr>
            <p:ph idx="1"/>
          </p:nvPr>
        </p:nvSpPr>
        <p:spPr/>
        <p:txBody>
          <a:bodyPr>
            <a:normAutofit fontScale="92500" lnSpcReduction="20000"/>
          </a:bodyPr>
          <a:lstStyle/>
          <a:p>
            <a:pPr lvl="0">
              <a:buFont typeface="Wingdings" charset="2"/>
              <a:buChar char="§"/>
            </a:pPr>
            <a:r>
              <a:rPr lang="en-US" dirty="0"/>
              <a:t>Title IX will notify the complainant of their right to file a criminal complaint. </a:t>
            </a:r>
          </a:p>
          <a:p>
            <a:pPr>
              <a:buFont typeface="Wingdings" charset="2"/>
              <a:buChar char="§"/>
            </a:pPr>
            <a:endParaRPr lang="en-US" dirty="0"/>
          </a:p>
          <a:p>
            <a:pPr lvl="0">
              <a:buFont typeface="Wingdings" charset="2"/>
              <a:buChar char="§"/>
            </a:pPr>
            <a:r>
              <a:rPr lang="en-US" dirty="0"/>
              <a:t>Title IX will provide copies of the University’s Policy (or equivalent materials) on Sexual Misconduct to the UMPD. </a:t>
            </a:r>
          </a:p>
          <a:p>
            <a:pPr>
              <a:buFont typeface="Wingdings" charset="2"/>
              <a:buChar char="§"/>
            </a:pPr>
            <a:endParaRPr lang="en-US" dirty="0"/>
          </a:p>
          <a:p>
            <a:pPr lvl="0">
              <a:buFont typeface="Wingdings" charset="2"/>
              <a:buChar char="§"/>
            </a:pPr>
            <a:r>
              <a:rPr lang="en-US" dirty="0"/>
              <a:t>Title IX will provide resource materials for the UMPD to hand out to victims that contains reporting and support services information.</a:t>
            </a:r>
          </a:p>
          <a:p>
            <a:endParaRPr lang="en-US" dirty="0"/>
          </a:p>
        </p:txBody>
      </p:sp>
    </p:spTree>
    <p:extLst>
      <p:ext uri="{BB962C8B-B14F-4D97-AF65-F5344CB8AC3E}">
        <p14:creationId xmlns:p14="http://schemas.microsoft.com/office/powerpoint/2010/main" val="20189872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Responsibilities of UMPD</a:t>
            </a:r>
            <a:endParaRPr lang="en-US" b="1" dirty="0"/>
          </a:p>
        </p:txBody>
      </p:sp>
      <p:sp>
        <p:nvSpPr>
          <p:cNvPr id="3" name="Content Placeholder 2"/>
          <p:cNvSpPr>
            <a:spLocks noGrp="1"/>
          </p:cNvSpPr>
          <p:nvPr>
            <p:ph idx="1"/>
          </p:nvPr>
        </p:nvSpPr>
        <p:spPr/>
        <p:txBody>
          <a:bodyPr>
            <a:normAutofit lnSpcReduction="10000"/>
          </a:bodyPr>
          <a:lstStyle/>
          <a:p>
            <a:pPr lvl="0"/>
            <a:r>
              <a:rPr lang="en-US" dirty="0"/>
              <a:t>UMPD will notify all complainants (reporting parties) of their right </a:t>
            </a:r>
            <a:r>
              <a:rPr lang="en-US" dirty="0" smtClean="0"/>
              <a:t>to:</a:t>
            </a:r>
          </a:p>
          <a:p>
            <a:pPr lvl="1"/>
            <a:r>
              <a:rPr lang="en-US" dirty="0" smtClean="0"/>
              <a:t> </a:t>
            </a:r>
            <a:r>
              <a:rPr lang="en-US" dirty="0"/>
              <a:t>file a Title IX complaint that will be investigated separately from the criminal complaint, and </a:t>
            </a:r>
            <a:endParaRPr lang="en-US" dirty="0" smtClean="0"/>
          </a:p>
          <a:p>
            <a:pPr lvl="1"/>
            <a:r>
              <a:rPr lang="en-US" dirty="0" smtClean="0"/>
              <a:t>where </a:t>
            </a:r>
            <a:r>
              <a:rPr lang="en-US" dirty="0"/>
              <a:t>such </a:t>
            </a:r>
            <a:r>
              <a:rPr lang="en-US" dirty="0" smtClean="0"/>
              <a:t>such person</a:t>
            </a:r>
            <a:r>
              <a:rPr lang="en-US" dirty="0"/>
              <a:t>(s) may report. (Referral to the Title IX Office) </a:t>
            </a:r>
            <a:endParaRPr lang="en-US" dirty="0" smtClean="0"/>
          </a:p>
          <a:p>
            <a:pPr lvl="1"/>
            <a:r>
              <a:rPr lang="en-US" dirty="0" smtClean="0"/>
              <a:t>to </a:t>
            </a:r>
            <a:r>
              <a:rPr lang="en-US" dirty="0"/>
              <a:t>confidential resources on and off campus. </a:t>
            </a:r>
          </a:p>
          <a:p>
            <a:endParaRPr lang="en-US" dirty="0"/>
          </a:p>
          <a:p>
            <a:pPr marL="0" indent="0">
              <a:buNone/>
            </a:pPr>
            <a:r>
              <a:rPr lang="en-US" dirty="0"/>
              <a:t> </a:t>
            </a:r>
          </a:p>
          <a:p>
            <a:endParaRPr lang="en-US" dirty="0"/>
          </a:p>
        </p:txBody>
      </p:sp>
    </p:spTree>
    <p:extLst>
      <p:ext uri="{BB962C8B-B14F-4D97-AF65-F5344CB8AC3E}">
        <p14:creationId xmlns:p14="http://schemas.microsoft.com/office/powerpoint/2010/main" val="10238210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Responsibilities of UMPD</a:t>
            </a:r>
            <a:endParaRPr lang="en-US" b="1" dirty="0"/>
          </a:p>
        </p:txBody>
      </p:sp>
      <p:sp>
        <p:nvSpPr>
          <p:cNvPr id="3" name="Content Placeholder 2"/>
          <p:cNvSpPr>
            <a:spLocks noGrp="1"/>
          </p:cNvSpPr>
          <p:nvPr>
            <p:ph idx="1"/>
          </p:nvPr>
        </p:nvSpPr>
        <p:spPr/>
        <p:txBody>
          <a:bodyPr>
            <a:normAutofit fontScale="92500" lnSpcReduction="10000"/>
          </a:bodyPr>
          <a:lstStyle/>
          <a:p>
            <a:pPr lvl="0"/>
            <a:r>
              <a:rPr lang="en-US" dirty="0" smtClean="0"/>
              <a:t>UMPD </a:t>
            </a:r>
            <a:r>
              <a:rPr lang="en-US" dirty="0"/>
              <a:t>shall provide incident reports of all completed, attempted, and/or suspected sexual misconduct  - as defined by the University Sexual Misconduct Policy, involving students, staff, faculty, and all other third parties, including but not limited to vendors and visitors, with </a:t>
            </a:r>
            <a:r>
              <a:rPr lang="en-US" dirty="0" smtClean="0"/>
              <a:t>Title IX</a:t>
            </a:r>
          </a:p>
          <a:p>
            <a:pPr marL="0" lvl="0" indent="0">
              <a:buNone/>
            </a:pPr>
            <a:endParaRPr lang="en-US" dirty="0"/>
          </a:p>
          <a:p>
            <a:pPr lvl="0"/>
            <a:r>
              <a:rPr lang="en-US" dirty="0"/>
              <a:t>UMPD will not conduct an investigation that takes the place of a Title IX investigation. </a:t>
            </a:r>
          </a:p>
          <a:p>
            <a:pPr marL="0" indent="0">
              <a:buNone/>
            </a:pPr>
            <a:r>
              <a:rPr lang="en-US" dirty="0"/>
              <a:t> </a:t>
            </a:r>
          </a:p>
          <a:p>
            <a:endParaRPr lang="en-US" dirty="0"/>
          </a:p>
          <a:p>
            <a:endParaRPr lang="en-US" dirty="0"/>
          </a:p>
        </p:txBody>
      </p:sp>
    </p:spTree>
    <p:extLst>
      <p:ext uri="{BB962C8B-B14F-4D97-AF65-F5344CB8AC3E}">
        <p14:creationId xmlns:p14="http://schemas.microsoft.com/office/powerpoint/2010/main" val="22338969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Obligations of UMPD</a:t>
            </a:r>
            <a:endParaRPr lang="en-US" b="1" dirty="0"/>
          </a:p>
        </p:txBody>
      </p:sp>
      <p:sp>
        <p:nvSpPr>
          <p:cNvPr id="3" name="Content Placeholder 2"/>
          <p:cNvSpPr>
            <a:spLocks noGrp="1"/>
          </p:cNvSpPr>
          <p:nvPr>
            <p:ph idx="1"/>
          </p:nvPr>
        </p:nvSpPr>
        <p:spPr/>
        <p:txBody>
          <a:bodyPr>
            <a:normAutofit fontScale="92500"/>
          </a:bodyPr>
          <a:lstStyle/>
          <a:p>
            <a:pPr lvl="0"/>
            <a:r>
              <a:rPr lang="en-US" dirty="0"/>
              <a:t>UMPD will provide notes, findings, and other evidence when requested by </a:t>
            </a:r>
            <a:r>
              <a:rPr lang="en-US" dirty="0" smtClean="0"/>
              <a:t>Title </a:t>
            </a:r>
            <a:r>
              <a:rPr lang="en-US" dirty="0"/>
              <a:t>IX Investigators, as long as it does not compromise a current and on-going criminal investigation</a:t>
            </a:r>
            <a:r>
              <a:rPr lang="en-US" dirty="0" smtClean="0"/>
              <a:t>.</a:t>
            </a:r>
          </a:p>
          <a:p>
            <a:pPr marL="0" lvl="0" indent="0">
              <a:buNone/>
            </a:pPr>
            <a:endParaRPr lang="en-US" sz="1000" dirty="0" smtClean="0"/>
          </a:p>
          <a:p>
            <a:r>
              <a:rPr lang="en-US" dirty="0"/>
              <a:t>UMPD will assist when possible, the Title IX investigation and help to resolve complaints promptly and equitably within the scope of their duties, as campus law enforcement and Responsible Employees. </a:t>
            </a:r>
          </a:p>
          <a:p>
            <a:pPr lvl="0"/>
            <a:endParaRPr lang="en-US" dirty="0"/>
          </a:p>
          <a:p>
            <a:endParaRPr lang="en-US" dirty="0"/>
          </a:p>
        </p:txBody>
      </p:sp>
    </p:spTree>
    <p:extLst>
      <p:ext uri="{BB962C8B-B14F-4D97-AF65-F5344CB8AC3E}">
        <p14:creationId xmlns:p14="http://schemas.microsoft.com/office/powerpoint/2010/main" val="30078947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Final Thoughts</a:t>
            </a:r>
            <a:endParaRPr lang="en-US" b="1" dirty="0"/>
          </a:p>
        </p:txBody>
      </p:sp>
      <p:sp>
        <p:nvSpPr>
          <p:cNvPr id="3" name="Content Placeholder 2"/>
          <p:cNvSpPr>
            <a:spLocks noGrp="1"/>
          </p:cNvSpPr>
          <p:nvPr>
            <p:ph idx="1"/>
          </p:nvPr>
        </p:nvSpPr>
        <p:spPr/>
        <p:txBody>
          <a:bodyPr>
            <a:normAutofit/>
          </a:bodyPr>
          <a:lstStyle/>
          <a:p>
            <a:pPr marL="0" indent="0">
              <a:buNone/>
            </a:pPr>
            <a:r>
              <a:rPr lang="en-US" u="sng" dirty="0" smtClean="0"/>
              <a:t>Keys to Getting it Right</a:t>
            </a:r>
          </a:p>
          <a:p>
            <a:r>
              <a:rPr lang="en-US" dirty="0" smtClean="0"/>
              <a:t>Collaboration, Communication and Partnership</a:t>
            </a:r>
          </a:p>
          <a:p>
            <a:r>
              <a:rPr lang="en-US" dirty="0" smtClean="0"/>
              <a:t>Understanding each other’s respective roles and professional obligations</a:t>
            </a:r>
          </a:p>
          <a:p>
            <a:r>
              <a:rPr lang="en-US" dirty="0" smtClean="0"/>
              <a:t>Building Trust</a:t>
            </a:r>
          </a:p>
          <a:p>
            <a:r>
              <a:rPr lang="en-US" dirty="0" smtClean="0"/>
              <a:t>Moving Forward</a:t>
            </a:r>
          </a:p>
          <a:p>
            <a:endParaRPr lang="en-US" dirty="0" smtClean="0"/>
          </a:p>
          <a:p>
            <a:endParaRPr lang="en-US" dirty="0"/>
          </a:p>
        </p:txBody>
      </p:sp>
    </p:spTree>
    <p:extLst>
      <p:ext uri="{BB962C8B-B14F-4D97-AF65-F5344CB8AC3E}">
        <p14:creationId xmlns:p14="http://schemas.microsoft.com/office/powerpoint/2010/main" val="28996195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Contact Information</a:t>
            </a:r>
            <a:endParaRPr lang="en-US" b="1" dirty="0"/>
          </a:p>
        </p:txBody>
      </p:sp>
      <p:sp>
        <p:nvSpPr>
          <p:cNvPr id="3" name="Content Placeholder 2"/>
          <p:cNvSpPr>
            <a:spLocks noGrp="1"/>
          </p:cNvSpPr>
          <p:nvPr>
            <p:ph idx="1"/>
          </p:nvPr>
        </p:nvSpPr>
        <p:spPr/>
        <p:txBody>
          <a:bodyPr/>
          <a:lstStyle/>
          <a:p>
            <a:pPr marL="0" indent="0" algn="ctr">
              <a:buNone/>
            </a:pPr>
            <a:r>
              <a:rPr lang="en-US" dirty="0" smtClean="0"/>
              <a:t>Catherine A. Carroll</a:t>
            </a:r>
          </a:p>
          <a:p>
            <a:pPr marL="0" indent="0" algn="ctr">
              <a:buNone/>
            </a:pPr>
            <a:r>
              <a:rPr lang="en-US" dirty="0" smtClean="0">
                <a:hlinkClick r:id="rId2"/>
              </a:rPr>
              <a:t>carrollc@umd.edu</a:t>
            </a:r>
            <a:endParaRPr lang="en-US" dirty="0" smtClean="0"/>
          </a:p>
          <a:p>
            <a:pPr marL="0" indent="0" algn="ctr">
              <a:buNone/>
            </a:pPr>
            <a:r>
              <a:rPr lang="en-US" dirty="0" smtClean="0">
                <a:hlinkClick r:id="rId3"/>
              </a:rPr>
              <a:t>tixcoordinator@umd.edu</a:t>
            </a:r>
            <a:endParaRPr lang="en-US" dirty="0" smtClean="0"/>
          </a:p>
          <a:p>
            <a:pPr marL="0" indent="0" algn="ctr">
              <a:buNone/>
            </a:pPr>
            <a:r>
              <a:rPr lang="en-US" dirty="0" smtClean="0"/>
              <a:t>301-405-1142</a:t>
            </a:r>
          </a:p>
          <a:p>
            <a:pPr marL="0" indent="0" algn="ctr">
              <a:buNone/>
            </a:pPr>
            <a:endParaRPr lang="en-US" dirty="0"/>
          </a:p>
          <a:p>
            <a:pPr marL="0" indent="0" algn="ctr">
              <a:buNone/>
            </a:pPr>
            <a:endParaRPr lang="en-US" dirty="0" smtClean="0"/>
          </a:p>
          <a:p>
            <a:pPr marL="0" indent="0" algn="ctr">
              <a:buNone/>
            </a:pPr>
            <a:r>
              <a:rPr lang="en-US" sz="4800" b="1" dirty="0" smtClean="0"/>
              <a:t>THANK YOU!</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7270666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b="1" dirty="0" smtClean="0"/>
              <a:t>Title IX - Briefly	</a:t>
            </a:r>
            <a:endParaRPr lang="en-US" b="1" dirty="0"/>
          </a:p>
        </p:txBody>
      </p:sp>
      <p:sp>
        <p:nvSpPr>
          <p:cNvPr id="7" name="Content Placeholder 6"/>
          <p:cNvSpPr>
            <a:spLocks noGrp="1"/>
          </p:cNvSpPr>
          <p:nvPr>
            <p:ph idx="1"/>
          </p:nvPr>
        </p:nvSpPr>
        <p:spPr/>
        <p:txBody>
          <a:bodyPr/>
          <a:lstStyle/>
          <a:p>
            <a:pPr marL="0" indent="0">
              <a:buNone/>
            </a:pPr>
            <a:r>
              <a:rPr lang="en-US" b="1" dirty="0" smtClean="0"/>
              <a:t>Title IX is a federal civil rights statute</a:t>
            </a:r>
          </a:p>
          <a:p>
            <a:pPr marL="0" indent="0">
              <a:buNone/>
            </a:pPr>
            <a:endParaRPr lang="en-US" dirty="0" smtClean="0"/>
          </a:p>
          <a:p>
            <a:pPr marL="0" indent="0">
              <a:buNone/>
            </a:pPr>
            <a:r>
              <a:rPr lang="en-US" dirty="0" smtClean="0"/>
              <a:t>“No person in the United States shall, on the basis of sex, be excluded from participation in, be denied the benefits of, or be subjected to discrimination under any education program or activity receiving Federal financial assistance.”</a:t>
            </a:r>
          </a:p>
          <a:p>
            <a:pPr marL="0" indent="0">
              <a:buNone/>
            </a:pPr>
            <a:endParaRPr lang="en-US" dirty="0"/>
          </a:p>
        </p:txBody>
      </p:sp>
    </p:spTree>
    <p:extLst>
      <p:ext uri="{BB962C8B-B14F-4D97-AF65-F5344CB8AC3E}">
        <p14:creationId xmlns:p14="http://schemas.microsoft.com/office/powerpoint/2010/main" val="2780690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Scope of Title IX</a:t>
            </a:r>
            <a:endParaRPr lang="en-US" b="1" dirty="0"/>
          </a:p>
        </p:txBody>
      </p:sp>
      <p:sp>
        <p:nvSpPr>
          <p:cNvPr id="3" name="Content Placeholder 2"/>
          <p:cNvSpPr>
            <a:spLocks noGrp="1"/>
          </p:cNvSpPr>
          <p:nvPr>
            <p:ph idx="1"/>
          </p:nvPr>
        </p:nvSpPr>
        <p:spPr>
          <a:xfrm>
            <a:off x="457200" y="1347218"/>
            <a:ext cx="8229600" cy="4778946"/>
          </a:xfrm>
        </p:spPr>
        <p:txBody>
          <a:bodyPr>
            <a:normAutofit fontScale="92500" lnSpcReduction="10000"/>
          </a:bodyPr>
          <a:lstStyle/>
          <a:p>
            <a:pPr marL="68580" indent="0">
              <a:spcBef>
                <a:spcPts val="1687"/>
              </a:spcBef>
              <a:buNone/>
            </a:pPr>
            <a:r>
              <a:rPr lang="en-US" dirty="0" smtClean="0"/>
              <a:t>Applies to </a:t>
            </a:r>
            <a:r>
              <a:rPr lang="en-US" b="1" dirty="0" smtClean="0"/>
              <a:t>all</a:t>
            </a:r>
            <a:r>
              <a:rPr lang="en-US" dirty="0" smtClean="0"/>
              <a:t> aspects of a school’s education program and activities, including:</a:t>
            </a:r>
          </a:p>
          <a:p>
            <a:pPr marL="525780" indent="-457200">
              <a:spcBef>
                <a:spcPts val="1687"/>
              </a:spcBef>
              <a:buFont typeface="Wingdings" charset="2"/>
              <a:buChar char="§"/>
            </a:pPr>
            <a:r>
              <a:rPr lang="en-US" dirty="0" smtClean="0"/>
              <a:t>Academic</a:t>
            </a:r>
          </a:p>
          <a:p>
            <a:pPr marL="525780" indent="-457200">
              <a:spcBef>
                <a:spcPts val="1687"/>
              </a:spcBef>
              <a:buFont typeface="Wingdings" charset="2"/>
              <a:buChar char="§"/>
            </a:pPr>
            <a:r>
              <a:rPr lang="en-US" dirty="0" smtClean="0"/>
              <a:t>Extracurricular</a:t>
            </a:r>
          </a:p>
          <a:p>
            <a:pPr marL="525780" indent="-457200">
              <a:spcBef>
                <a:spcPts val="1687"/>
              </a:spcBef>
              <a:buFont typeface="Wingdings" charset="2"/>
              <a:buChar char="§"/>
            </a:pPr>
            <a:r>
              <a:rPr lang="en-US" dirty="0" smtClean="0"/>
              <a:t>Athletic</a:t>
            </a:r>
          </a:p>
          <a:p>
            <a:pPr marL="525780" indent="-457200">
              <a:spcBef>
                <a:spcPts val="1687"/>
              </a:spcBef>
              <a:buFont typeface="Wingdings" charset="2"/>
              <a:buChar char="§"/>
            </a:pPr>
            <a:r>
              <a:rPr lang="en-US" dirty="0" smtClean="0"/>
              <a:t>College programs on or off campus</a:t>
            </a:r>
          </a:p>
          <a:p>
            <a:pPr marL="525780" indent="-457200">
              <a:spcBef>
                <a:spcPts val="1687"/>
              </a:spcBef>
              <a:buFont typeface="Wingdings" charset="2"/>
              <a:buChar char="§"/>
            </a:pPr>
            <a:r>
              <a:rPr lang="en-US" dirty="0" smtClean="0"/>
              <a:t>3</a:t>
            </a:r>
            <a:r>
              <a:rPr lang="en-US" baseline="30000" dirty="0" smtClean="0"/>
              <a:t>rd</a:t>
            </a:r>
            <a:r>
              <a:rPr lang="en-US" dirty="0" smtClean="0"/>
              <a:t> Parties</a:t>
            </a:r>
          </a:p>
          <a:p>
            <a:pPr marL="525780" indent="-457200">
              <a:spcBef>
                <a:spcPts val="1687"/>
              </a:spcBef>
              <a:buFont typeface="Wingdings" charset="2"/>
              <a:buChar char="§"/>
            </a:pPr>
            <a:r>
              <a:rPr lang="en-US" dirty="0" smtClean="0"/>
              <a:t>Off campus incidents</a:t>
            </a:r>
          </a:p>
          <a:p>
            <a:endParaRPr lang="en-US" dirty="0"/>
          </a:p>
        </p:txBody>
      </p:sp>
    </p:spTree>
    <p:extLst>
      <p:ext uri="{BB962C8B-B14F-4D97-AF65-F5344CB8AC3E}">
        <p14:creationId xmlns:p14="http://schemas.microsoft.com/office/powerpoint/2010/main" val="35755324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it Means</a:t>
            </a:r>
            <a:endParaRPr lang="en-US" b="1" dirty="0"/>
          </a:p>
        </p:txBody>
      </p:sp>
      <p:sp>
        <p:nvSpPr>
          <p:cNvPr id="3" name="Content Placeholder 2"/>
          <p:cNvSpPr>
            <a:spLocks noGrp="1"/>
          </p:cNvSpPr>
          <p:nvPr>
            <p:ph idx="1"/>
          </p:nvPr>
        </p:nvSpPr>
        <p:spPr/>
        <p:txBody>
          <a:bodyPr>
            <a:normAutofit fontScale="92500" lnSpcReduction="20000"/>
          </a:bodyPr>
          <a:lstStyle/>
          <a:p>
            <a:pPr marL="0" indent="0">
              <a:buNone/>
            </a:pPr>
            <a:r>
              <a:rPr lang="en-US" b="1" dirty="0" smtClean="0"/>
              <a:t>U.S. Dept. of Education, Office of Civil Rights: </a:t>
            </a:r>
            <a:r>
              <a:rPr lang="en-US" sz="3600" dirty="0"/>
              <a:t>Sexual harassment of students, staff, and faculty, which includes acts of sexual </a:t>
            </a:r>
            <a:r>
              <a:rPr lang="en-US" sz="3600" dirty="0" smtClean="0"/>
              <a:t>and dating violence</a:t>
            </a:r>
            <a:r>
              <a:rPr lang="en-US" sz="3600" dirty="0"/>
              <a:t>, is a form of sex discrimination prohibited </a:t>
            </a:r>
            <a:r>
              <a:rPr lang="en-US" sz="3600" dirty="0" smtClean="0"/>
              <a:t>by </a:t>
            </a:r>
            <a:r>
              <a:rPr lang="en-US" sz="3600" dirty="0"/>
              <a:t>Title IX.</a:t>
            </a:r>
          </a:p>
          <a:p>
            <a:pPr marL="0" indent="0">
              <a:buNone/>
            </a:pPr>
            <a:r>
              <a:rPr lang="en-US" sz="3600" b="1" dirty="0" smtClean="0"/>
              <a:t>Sexual </a:t>
            </a:r>
            <a:r>
              <a:rPr lang="en-US" sz="3600" b="1" dirty="0" smtClean="0"/>
              <a:t>harassment includes:</a:t>
            </a:r>
          </a:p>
          <a:p>
            <a:r>
              <a:rPr lang="en-US" sz="3600" dirty="0" smtClean="0"/>
              <a:t>Sexual and intimate partner violence</a:t>
            </a:r>
          </a:p>
          <a:p>
            <a:r>
              <a:rPr lang="en-US" sz="3600" dirty="0" smtClean="0"/>
              <a:t>Stalking</a:t>
            </a:r>
          </a:p>
          <a:p>
            <a:r>
              <a:rPr lang="en-US" sz="3600" dirty="0" smtClean="0"/>
              <a:t>All forms of sexual misconduct described in UMD’s Sexual Misconduct Policy</a:t>
            </a:r>
            <a:endParaRPr lang="en-US" sz="3600" dirty="0"/>
          </a:p>
        </p:txBody>
      </p:sp>
    </p:spTree>
    <p:extLst>
      <p:ext uri="{BB962C8B-B14F-4D97-AF65-F5344CB8AC3E}">
        <p14:creationId xmlns:p14="http://schemas.microsoft.com/office/powerpoint/2010/main" val="22780082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Federal Directive</a:t>
            </a:r>
            <a:endParaRPr lang="en-US" b="1" dirty="0"/>
          </a:p>
        </p:txBody>
      </p:sp>
      <p:sp>
        <p:nvSpPr>
          <p:cNvPr id="3" name="Content Placeholder 2"/>
          <p:cNvSpPr>
            <a:spLocks noGrp="1"/>
          </p:cNvSpPr>
          <p:nvPr>
            <p:ph idx="1"/>
          </p:nvPr>
        </p:nvSpPr>
        <p:spPr/>
        <p:txBody>
          <a:bodyPr>
            <a:normAutofit fontScale="85000" lnSpcReduction="10000"/>
          </a:bodyPr>
          <a:lstStyle/>
          <a:p>
            <a:pPr marL="0" indent="0">
              <a:buNone/>
            </a:pPr>
            <a:r>
              <a:rPr lang="en-US" b="1" dirty="0" smtClean="0"/>
              <a:t>Schools Must:</a:t>
            </a:r>
          </a:p>
          <a:p>
            <a:pPr marL="0" indent="0">
              <a:spcBef>
                <a:spcPts val="1687"/>
              </a:spcBef>
              <a:buClr>
                <a:schemeClr val="accent1"/>
              </a:buClr>
              <a:buSzPct val="100000"/>
              <a:buNone/>
            </a:pPr>
            <a:r>
              <a:rPr lang="en-US" dirty="0" smtClean="0"/>
              <a:t>If </a:t>
            </a:r>
            <a:r>
              <a:rPr lang="en-US" dirty="0" smtClean="0"/>
              <a:t>an institution </a:t>
            </a:r>
            <a:r>
              <a:rPr lang="en-US" dirty="0" smtClean="0"/>
              <a:t>knows or reasonably should know (put on notice) about sexual </a:t>
            </a:r>
            <a:r>
              <a:rPr lang="en-US" dirty="0" smtClean="0"/>
              <a:t>or dating violence - </a:t>
            </a:r>
            <a:r>
              <a:rPr lang="en-US" dirty="0" smtClean="0"/>
              <a:t>Title IX </a:t>
            </a:r>
            <a:r>
              <a:rPr lang="en-US" b="1" dirty="0" smtClean="0"/>
              <a:t>requires immediate action </a:t>
            </a:r>
            <a:r>
              <a:rPr lang="en-US" dirty="0" smtClean="0"/>
              <a:t>to eliminate the harassment, prevent its recurrence, and address its effects.</a:t>
            </a:r>
            <a:br>
              <a:rPr lang="en-US" dirty="0" smtClean="0"/>
            </a:br>
            <a:endParaRPr lang="en-US" dirty="0" smtClean="0"/>
          </a:p>
          <a:p>
            <a:pPr marL="0" indent="0">
              <a:spcBef>
                <a:spcPts val="1687"/>
              </a:spcBef>
              <a:buSzPct val="100000"/>
              <a:buNone/>
            </a:pPr>
            <a:r>
              <a:rPr lang="en-US" b="1" dirty="0" smtClean="0"/>
              <a:t>Designate at least one Title IX Coordinator</a:t>
            </a:r>
            <a:r>
              <a:rPr lang="en-US" dirty="0" smtClean="0"/>
              <a:t>, publish notice of nondiscrimination, and adopt and publish grievance procedures. </a:t>
            </a:r>
            <a:r>
              <a:rPr lang="en-US" dirty="0" smtClean="0"/>
              <a:t>(UMD Sexual Misconduct Policy)</a:t>
            </a:r>
            <a:endParaRPr lang="en-US" dirty="0" smtClean="0"/>
          </a:p>
          <a:p>
            <a:endParaRPr lang="en-US" dirty="0"/>
          </a:p>
        </p:txBody>
      </p:sp>
    </p:spTree>
    <p:extLst>
      <p:ext uri="{BB962C8B-B14F-4D97-AF65-F5344CB8AC3E}">
        <p14:creationId xmlns:p14="http://schemas.microsoft.com/office/powerpoint/2010/main" val="31059032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Federal Directive</a:t>
            </a:r>
            <a:endParaRPr lang="en-US" b="1" dirty="0"/>
          </a:p>
        </p:txBody>
      </p:sp>
      <p:sp>
        <p:nvSpPr>
          <p:cNvPr id="3" name="Content Placeholder 2"/>
          <p:cNvSpPr>
            <a:spLocks noGrp="1"/>
          </p:cNvSpPr>
          <p:nvPr>
            <p:ph idx="1"/>
          </p:nvPr>
        </p:nvSpPr>
        <p:spPr/>
        <p:txBody>
          <a:bodyPr>
            <a:normAutofit/>
          </a:bodyPr>
          <a:lstStyle/>
          <a:p>
            <a:pPr marL="0" indent="0">
              <a:spcBef>
                <a:spcPts val="1687"/>
              </a:spcBef>
              <a:buSzPct val="100000"/>
              <a:buNone/>
            </a:pPr>
            <a:r>
              <a:rPr lang="en-US" sz="2800" b="1" dirty="0" smtClean="0"/>
              <a:t>Schools </a:t>
            </a:r>
            <a:r>
              <a:rPr lang="en-US" sz="2800" b="1" dirty="0" smtClean="0"/>
              <a:t>must provide training:</a:t>
            </a:r>
            <a:endParaRPr lang="en-US" sz="2800" b="1" dirty="0" smtClean="0"/>
          </a:p>
          <a:p>
            <a:pPr>
              <a:spcBef>
                <a:spcPts val="1687"/>
              </a:spcBef>
              <a:buSzPct val="100000"/>
              <a:buFont typeface="Wingdings" charset="2"/>
              <a:buChar char="§"/>
            </a:pPr>
            <a:r>
              <a:rPr lang="en-US" sz="2800" b="1" dirty="0" smtClean="0"/>
              <a:t>Train employees</a:t>
            </a:r>
            <a:r>
              <a:rPr lang="en-US" sz="2800" dirty="0" smtClean="0"/>
              <a:t> to report </a:t>
            </a:r>
            <a:r>
              <a:rPr lang="en-US" sz="2800" dirty="0" smtClean="0"/>
              <a:t>sexual misconduct to </a:t>
            </a:r>
            <a:r>
              <a:rPr lang="en-US" sz="2800" dirty="0" smtClean="0"/>
              <a:t>appropriate institutional officials.</a:t>
            </a:r>
          </a:p>
          <a:p>
            <a:pPr>
              <a:spcBef>
                <a:spcPts val="1687"/>
              </a:spcBef>
              <a:buSzPct val="100000"/>
              <a:buFont typeface="Wingdings" charset="2"/>
              <a:buChar char="§"/>
            </a:pPr>
            <a:r>
              <a:rPr lang="en-US" sz="2800" b="1" dirty="0" smtClean="0"/>
              <a:t>Train employees</a:t>
            </a:r>
            <a:r>
              <a:rPr lang="en-US" sz="2800" dirty="0" smtClean="0"/>
              <a:t> </a:t>
            </a:r>
            <a:r>
              <a:rPr lang="en-US" sz="2800" i="1" dirty="0" smtClean="0"/>
              <a:t>with authority to address </a:t>
            </a:r>
            <a:r>
              <a:rPr lang="en-US" sz="2800" i="1" dirty="0" smtClean="0"/>
              <a:t>misconduct</a:t>
            </a:r>
            <a:r>
              <a:rPr lang="en-US" sz="2800" dirty="0" smtClean="0"/>
              <a:t>, </a:t>
            </a:r>
            <a:r>
              <a:rPr lang="en-US" sz="2800" dirty="0" smtClean="0"/>
              <a:t>or who are likely to witness it or receive reports, </a:t>
            </a:r>
            <a:r>
              <a:rPr lang="en-US" sz="2800" i="1" dirty="0" smtClean="0"/>
              <a:t>how to respond properly</a:t>
            </a:r>
            <a:r>
              <a:rPr lang="en-US" sz="2800" b="1" dirty="0" smtClean="0"/>
              <a:t>.</a:t>
            </a:r>
            <a:endParaRPr lang="en-US" sz="2800" b="1" dirty="0" smtClean="0"/>
          </a:p>
        </p:txBody>
      </p:sp>
    </p:spTree>
    <p:extLst>
      <p:ext uri="{BB962C8B-B14F-4D97-AF65-F5344CB8AC3E}">
        <p14:creationId xmlns:p14="http://schemas.microsoft.com/office/powerpoint/2010/main" val="364608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How to Respond Properly</a:t>
            </a:r>
            <a:endParaRPr lang="en-US" b="1" dirty="0"/>
          </a:p>
        </p:txBody>
      </p:sp>
      <p:sp>
        <p:nvSpPr>
          <p:cNvPr id="3" name="Content Placeholder 2"/>
          <p:cNvSpPr>
            <a:spLocks noGrp="1"/>
          </p:cNvSpPr>
          <p:nvPr>
            <p:ph idx="1"/>
          </p:nvPr>
        </p:nvSpPr>
        <p:spPr/>
        <p:txBody>
          <a:bodyPr/>
          <a:lstStyle/>
          <a:p>
            <a:r>
              <a:rPr lang="en-US" b="1" dirty="0" smtClean="0"/>
              <a:t>Specific Training Requirements </a:t>
            </a:r>
          </a:p>
          <a:p>
            <a:pPr lvl="1"/>
            <a:r>
              <a:rPr lang="en-US" dirty="0" smtClean="0"/>
              <a:t>Not set or determined by Criminal Justice Response or Maryland </a:t>
            </a:r>
            <a:r>
              <a:rPr lang="en-US" dirty="0"/>
              <a:t>Police and Correctional Training </a:t>
            </a:r>
            <a:r>
              <a:rPr lang="en-US" dirty="0" smtClean="0"/>
              <a:t>Commission (MPCTC) </a:t>
            </a:r>
          </a:p>
          <a:p>
            <a:r>
              <a:rPr lang="en-US" b="1" dirty="0" smtClean="0"/>
              <a:t>Implementation of Best Practices</a:t>
            </a:r>
          </a:p>
          <a:p>
            <a:pPr lvl="1"/>
            <a:r>
              <a:rPr lang="en-US" dirty="0" smtClean="0"/>
              <a:t>Responding to sexual assault  </a:t>
            </a:r>
          </a:p>
          <a:p>
            <a:pPr lvl="1"/>
            <a:r>
              <a:rPr lang="en-US" dirty="0" smtClean="0"/>
              <a:t>Dating/domestic violence</a:t>
            </a:r>
          </a:p>
          <a:p>
            <a:pPr lvl="1"/>
            <a:r>
              <a:rPr lang="en-US" dirty="0" smtClean="0"/>
              <a:t>Stalking</a:t>
            </a:r>
          </a:p>
          <a:p>
            <a:pPr marL="457200" lvl="1" indent="0">
              <a:buNone/>
            </a:pPr>
            <a:endParaRPr lang="en-US" dirty="0"/>
          </a:p>
        </p:txBody>
      </p:sp>
    </p:spTree>
    <p:extLst>
      <p:ext uri="{BB962C8B-B14F-4D97-AF65-F5344CB8AC3E}">
        <p14:creationId xmlns:p14="http://schemas.microsoft.com/office/powerpoint/2010/main" val="1667746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Responsibilities of Title IX</a:t>
            </a:r>
            <a:endParaRPr lang="en-US" b="1" dirty="0"/>
          </a:p>
        </p:txBody>
      </p:sp>
      <p:sp>
        <p:nvSpPr>
          <p:cNvPr id="3" name="Content Placeholder 2"/>
          <p:cNvSpPr>
            <a:spLocks noGrp="1"/>
          </p:cNvSpPr>
          <p:nvPr>
            <p:ph idx="1"/>
          </p:nvPr>
        </p:nvSpPr>
        <p:spPr>
          <a:xfrm>
            <a:off x="457200" y="1417638"/>
            <a:ext cx="8229600" cy="4708525"/>
          </a:xfrm>
        </p:spPr>
        <p:txBody>
          <a:bodyPr>
            <a:normAutofit fontScale="92500"/>
          </a:bodyPr>
          <a:lstStyle/>
          <a:p>
            <a:pPr marL="0" lvl="0" indent="0" algn="ctr">
              <a:buNone/>
            </a:pPr>
            <a:r>
              <a:rPr lang="en-US" sz="5100" u="sng" dirty="0" smtClean="0"/>
              <a:t>Provide Training</a:t>
            </a:r>
          </a:p>
          <a:p>
            <a:pPr lvl="0">
              <a:buFont typeface="Wingdings" charset="2"/>
              <a:buChar char="§"/>
            </a:pPr>
            <a:r>
              <a:rPr lang="en-US" sz="3800" dirty="0" smtClean="0"/>
              <a:t>Annual </a:t>
            </a:r>
            <a:r>
              <a:rPr lang="en-US" sz="3800" dirty="0"/>
              <a:t>training to all UMPD employees on the </a:t>
            </a:r>
            <a:r>
              <a:rPr lang="en-US" sz="3800" i="1" dirty="0"/>
              <a:t>Sexual Misconduct Policy. </a:t>
            </a:r>
          </a:p>
          <a:p>
            <a:pPr marL="0" indent="0">
              <a:buNone/>
            </a:pPr>
            <a:endParaRPr lang="en-US" sz="1600" dirty="0"/>
          </a:p>
          <a:p>
            <a:pPr lvl="0">
              <a:buFont typeface="Wingdings" charset="2"/>
              <a:buChar char="§"/>
            </a:pPr>
            <a:r>
              <a:rPr lang="en-US" sz="3800" dirty="0" smtClean="0"/>
              <a:t>Annual </a:t>
            </a:r>
            <a:r>
              <a:rPr lang="en-US" sz="3800" dirty="0"/>
              <a:t>training on </a:t>
            </a:r>
            <a:r>
              <a:rPr lang="en-US" sz="3800" i="1" dirty="0"/>
              <a:t>best practices in responding to sexual assault, dating violence and </a:t>
            </a:r>
            <a:r>
              <a:rPr lang="en-US" sz="3800" i="1" dirty="0" smtClean="0"/>
              <a:t>stalking.</a:t>
            </a:r>
            <a:endParaRPr lang="en-US" sz="3800" i="1" dirty="0"/>
          </a:p>
          <a:p>
            <a:pPr marL="0" indent="0">
              <a:buNone/>
            </a:pPr>
            <a:r>
              <a:rPr lang="en-US" sz="3800" dirty="0"/>
              <a:t> </a:t>
            </a:r>
          </a:p>
          <a:p>
            <a:endParaRPr lang="en-US" dirty="0"/>
          </a:p>
        </p:txBody>
      </p:sp>
    </p:spTree>
    <p:extLst>
      <p:ext uri="{BB962C8B-B14F-4D97-AF65-F5344CB8AC3E}">
        <p14:creationId xmlns:p14="http://schemas.microsoft.com/office/powerpoint/2010/main" val="2214978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140</TotalTime>
  <Words>1073</Words>
  <Application>Microsoft Macintosh PowerPoint</Application>
  <PresentationFormat>On-screen Show (4:3)</PresentationFormat>
  <Paragraphs>125</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Title IX &amp; UMPD</vt:lpstr>
      <vt:lpstr>Learning Objectives</vt:lpstr>
      <vt:lpstr>Title IX - Briefly </vt:lpstr>
      <vt:lpstr>Scope of Title IX</vt:lpstr>
      <vt:lpstr>What it Means</vt:lpstr>
      <vt:lpstr>Federal Directive</vt:lpstr>
      <vt:lpstr>Federal Directive</vt:lpstr>
      <vt:lpstr>How to Respond Properly</vt:lpstr>
      <vt:lpstr>Responsibilities of Title IX</vt:lpstr>
      <vt:lpstr>Duties of RUEs</vt:lpstr>
      <vt:lpstr>Responsible University Employee (RUE)</vt:lpstr>
      <vt:lpstr>Intersections: Title IX &amp; UMPD</vt:lpstr>
      <vt:lpstr>Intersections in Language</vt:lpstr>
      <vt:lpstr>TIX &amp; UMPD Memorandum of Understanding (MOU)</vt:lpstr>
      <vt:lpstr>National Association of College and University Attorneys, (NACUA)</vt:lpstr>
      <vt:lpstr>MOU Agreements</vt:lpstr>
      <vt:lpstr>MOU  Agreements</vt:lpstr>
      <vt:lpstr>MOU Agreements</vt:lpstr>
      <vt:lpstr>MOU Agreements</vt:lpstr>
      <vt:lpstr>Responsibilities of TIX</vt:lpstr>
      <vt:lpstr>Responsibilities of UMPD</vt:lpstr>
      <vt:lpstr>Responsibilities of UMPD</vt:lpstr>
      <vt:lpstr>Obligations of UMPD</vt:lpstr>
      <vt:lpstr>Final Thoughts</vt:lpstr>
      <vt:lpstr>Contact Information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Catherie Caroll</dc:creator>
  <cp:lastModifiedBy>Catherie Caroll</cp:lastModifiedBy>
  <cp:revision>14</cp:revision>
  <cp:lastPrinted>2015-07-16T13:46:38Z</cp:lastPrinted>
  <dcterms:created xsi:type="dcterms:W3CDTF">2015-07-15T19:32:08Z</dcterms:created>
  <dcterms:modified xsi:type="dcterms:W3CDTF">2015-07-16T13:47:03Z</dcterms:modified>
</cp:coreProperties>
</file>